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936" r:id="rId5"/>
    <p:sldId id="2998" r:id="rId6"/>
    <p:sldId id="2145705750" r:id="rId7"/>
    <p:sldId id="2997" r:id="rId8"/>
    <p:sldId id="3005" r:id="rId9"/>
    <p:sldId id="3006" r:id="rId10"/>
    <p:sldId id="817" r:id="rId11"/>
    <p:sldId id="2999" r:id="rId12"/>
    <p:sldId id="3000" r:id="rId13"/>
    <p:sldId id="2080106619" r:id="rId14"/>
    <p:sldId id="3001" r:id="rId15"/>
    <p:sldId id="2145705749" r:id="rId16"/>
    <p:sldId id="3020" r:id="rId17"/>
    <p:sldId id="3002" r:id="rId18"/>
    <p:sldId id="3014" r:id="rId19"/>
    <p:sldId id="3008" r:id="rId20"/>
    <p:sldId id="3009" r:id="rId21"/>
    <p:sldId id="3004" r:id="rId22"/>
    <p:sldId id="3003" r:id="rId23"/>
    <p:sldId id="3010" r:id="rId24"/>
    <p:sldId id="3011" r:id="rId25"/>
    <p:sldId id="2145705755" r:id="rId26"/>
    <p:sldId id="2145705756" r:id="rId27"/>
    <p:sldId id="2145705757" r:id="rId28"/>
    <p:sldId id="3012"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5" autoAdjust="0"/>
    <p:restoredTop sz="73187" autoAdjust="0"/>
  </p:normalViewPr>
  <p:slideViewPr>
    <p:cSldViewPr snapToGrid="0" showGuides="1">
      <p:cViewPr varScale="1">
        <p:scale>
          <a:sx n="65" d="100"/>
          <a:sy n="65" d="100"/>
        </p:scale>
        <p:origin x="208" y="464"/>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1" d="100"/>
          <a:sy n="121" d="100"/>
        </p:scale>
        <p:origin x="308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C53A6C1-6705-CD44-9A49-2641DAF20B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a:extLst>
              <a:ext uri="{FF2B5EF4-FFF2-40B4-BE49-F238E27FC236}">
                <a16:creationId xmlns:a16="http://schemas.microsoft.com/office/drawing/2014/main" id="{CD48D91B-1B61-B149-814D-3B695DF5F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69A33-71D9-824F-ACCD-10987FEE9C21}" type="datetimeFigureOut">
              <a:rPr lang="en-US" smtClean="0"/>
              <a:t>4/7/25</a:t>
            </a:fld>
            <a:endParaRPr lang="en-US" dirty="0"/>
          </a:p>
        </p:txBody>
      </p:sp>
      <p:sp>
        <p:nvSpPr>
          <p:cNvPr id="4" name="Fußzeilenplatzhalter 3">
            <a:extLst>
              <a:ext uri="{FF2B5EF4-FFF2-40B4-BE49-F238E27FC236}">
                <a16:creationId xmlns:a16="http://schemas.microsoft.com/office/drawing/2014/main" id="{F5F079F5-F931-144F-AFDB-7871D60FF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Foliennummernplatzhalter 4">
            <a:extLst>
              <a:ext uri="{FF2B5EF4-FFF2-40B4-BE49-F238E27FC236}">
                <a16:creationId xmlns:a16="http://schemas.microsoft.com/office/drawing/2014/main" id="{435481EE-B24B-D841-BAEA-FF175140FF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1C47C6-1700-C74A-A11E-4FF6CB3684E7}" type="slidenum">
              <a:rPr lang="en-US" smtClean="0"/>
              <a:t>‹#›</a:t>
            </a:fld>
            <a:endParaRPr lang="en-US" dirty="0"/>
          </a:p>
        </p:txBody>
      </p:sp>
    </p:spTree>
    <p:extLst>
      <p:ext uri="{BB962C8B-B14F-4D97-AF65-F5344CB8AC3E}">
        <p14:creationId xmlns:p14="http://schemas.microsoft.com/office/powerpoint/2010/main" val="1296475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77656-0B12-4DEA-96CF-82550DBD498E}" type="datetimeFigureOut">
              <a:rPr lang="en-GB" smtClean="0"/>
              <a:t>07/04/2025</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6D991-40E1-4F75-A931-87F401740DFF}" type="slidenum">
              <a:rPr lang="en-GB" smtClean="0"/>
              <a:t>‹#›</a:t>
            </a:fld>
            <a:endParaRPr lang="en-GB" dirty="0"/>
          </a:p>
        </p:txBody>
      </p:sp>
    </p:spTree>
    <p:extLst>
      <p:ext uri="{BB962C8B-B14F-4D97-AF65-F5344CB8AC3E}">
        <p14:creationId xmlns:p14="http://schemas.microsoft.com/office/powerpoint/2010/main" val="144456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presentation is to share about a new AO initiative, AO Sports.  </a:t>
            </a:r>
          </a:p>
          <a:p>
            <a:endParaRPr lang="en-US" dirty="0"/>
          </a:p>
          <a:p>
            <a:endParaRPr lang="en-US" dirty="0"/>
          </a:p>
          <a:p>
            <a:r>
              <a:rPr lang="en-US" dirty="0"/>
              <a:t>Please note: Email addresses are given if you would like to have this presentation or have questions – please email one of us.  This presentation is intended to be shared among your faculty – esp. if you area not a sports surgeon or the PD or Chair but feel your program would benefit; it is also intended to be shared to other colleagues from other institutions.  </a:t>
            </a:r>
          </a:p>
        </p:txBody>
      </p:sp>
      <p:sp>
        <p:nvSpPr>
          <p:cNvPr id="4" name="Slide Number Placeholder 3"/>
          <p:cNvSpPr>
            <a:spLocks noGrp="1"/>
          </p:cNvSpPr>
          <p:nvPr>
            <p:ph type="sldNum" sz="quarter" idx="5"/>
          </p:nvPr>
        </p:nvSpPr>
        <p:spPr/>
        <p:txBody>
          <a:bodyPr/>
          <a:lstStyle/>
          <a:p>
            <a:fld id="{3CADD9D9-DE84-EC4D-9A29-9109BD4F4A6A}" type="slidenum">
              <a:rPr lang="en-US" smtClean="0"/>
              <a:t>1</a:t>
            </a:fld>
            <a:endParaRPr lang="en-US"/>
          </a:p>
        </p:txBody>
      </p:sp>
    </p:spTree>
    <p:extLst>
      <p:ext uri="{BB962C8B-B14F-4D97-AF65-F5344CB8AC3E}">
        <p14:creationId xmlns:p14="http://schemas.microsoft.com/office/powerpoint/2010/main" val="1348311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a perspective of the size, depth and impact of AO…</a:t>
            </a:r>
          </a:p>
          <a:p>
            <a:endParaRPr lang="en-US" dirty="0"/>
          </a:p>
          <a:p>
            <a:r>
              <a:rPr lang="en-US" dirty="0"/>
              <a:t>Under the grouping of the AO Foundation (year established in parentheses) are the specialties of trauma, CMF, Spine, Veterinary surgery and as of April 2020, Sports</a:t>
            </a:r>
          </a:p>
          <a:p>
            <a:endParaRPr lang="en-US" dirty="0"/>
          </a:p>
          <a:p>
            <a:endParaRPr lang="en-US" dirty="0"/>
          </a:p>
          <a:p>
            <a:r>
              <a:rPr lang="en-US" dirty="0"/>
              <a:t>This may be beyond the scope of the presentation - If you agree, can remove the below content and the AO Regions text box above</a:t>
            </a:r>
          </a:p>
          <a:p>
            <a:endParaRPr lang="en-US" dirty="0"/>
          </a:p>
          <a:p>
            <a:r>
              <a:rPr lang="en-US" dirty="0"/>
              <a:t>Not to confuse you, there are also various regions as you can see on the right with the by far largest region in terms of financial impact is AO NA.</a:t>
            </a:r>
          </a:p>
          <a:p>
            <a:endParaRPr lang="en-US" dirty="0"/>
          </a:p>
          <a:p>
            <a:r>
              <a:rPr lang="en-US" dirty="0"/>
              <a:t>The AO Foundation also has other non-clinical areas including research – basic science and clinical research, innovation and education</a:t>
            </a:r>
          </a:p>
          <a:p>
            <a:endParaRPr lang="en-US" dirty="0"/>
          </a:p>
          <a:p>
            <a:endParaRPr lang="en-US" dirty="0"/>
          </a:p>
        </p:txBody>
      </p:sp>
      <p:sp>
        <p:nvSpPr>
          <p:cNvPr id="4" name="Slide Number Placeholder 3"/>
          <p:cNvSpPr>
            <a:spLocks noGrp="1"/>
          </p:cNvSpPr>
          <p:nvPr>
            <p:ph type="sldNum" sz="quarter" idx="5"/>
          </p:nvPr>
        </p:nvSpPr>
        <p:spPr/>
        <p:txBody>
          <a:bodyPr/>
          <a:lstStyle/>
          <a:p>
            <a:fld id="{7216D991-40E1-4F75-A931-87F401740DFF}" type="slidenum">
              <a:rPr lang="en-GB" smtClean="0"/>
              <a:t>11</a:t>
            </a:fld>
            <a:endParaRPr lang="en-GB" dirty="0"/>
          </a:p>
        </p:txBody>
      </p:sp>
    </p:spTree>
    <p:extLst>
      <p:ext uri="{BB962C8B-B14F-4D97-AF65-F5344CB8AC3E}">
        <p14:creationId xmlns:p14="http://schemas.microsoft.com/office/powerpoint/2010/main" val="369725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frequently asked question is: “Is AO affiliated with industry?”  The answer is no and yes.  In the truest sense, the answer is no as the AO Foundation is a separate self-funded entity.  The funding was assured in 2015 when ….</a:t>
            </a:r>
          </a:p>
          <a:p>
            <a:endParaRPr lang="en-US" dirty="0"/>
          </a:p>
          <a:p>
            <a:r>
              <a:rPr lang="en-US" dirty="0"/>
              <a:t>The answer is also partly, yes as it is necessary to have technical assistance from industry as the courses uses implants.  However, clear instructions for faculty are given that no mention of implants or companies are to be used in any of the presentations.  To also support this strong dividing line of industry free bias, AO course are CME events and focus on teaching principles rather than techniques</a:t>
            </a:r>
          </a:p>
        </p:txBody>
      </p:sp>
      <p:sp>
        <p:nvSpPr>
          <p:cNvPr id="4" name="Slide Number Placeholder 3"/>
          <p:cNvSpPr>
            <a:spLocks noGrp="1"/>
          </p:cNvSpPr>
          <p:nvPr>
            <p:ph type="sldNum" sz="quarter" idx="5"/>
          </p:nvPr>
        </p:nvSpPr>
        <p:spPr/>
        <p:txBody>
          <a:bodyPr/>
          <a:lstStyle/>
          <a:p>
            <a:fld id="{7216D991-40E1-4F75-A931-87F401740DFF}" type="slidenum">
              <a:rPr lang="en-GB" smtClean="0"/>
              <a:t>13</a:t>
            </a:fld>
            <a:endParaRPr lang="en-GB" dirty="0"/>
          </a:p>
        </p:txBody>
      </p:sp>
    </p:spTree>
    <p:extLst>
      <p:ext uri="{BB962C8B-B14F-4D97-AF65-F5344CB8AC3E}">
        <p14:creationId xmlns:p14="http://schemas.microsoft.com/office/powerpoint/2010/main" val="1276112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not the focus of this presentation, I want to take a few moments so share some of the other more advanced courses for senior residents and faculty…</a:t>
            </a:r>
          </a:p>
        </p:txBody>
      </p:sp>
      <p:sp>
        <p:nvSpPr>
          <p:cNvPr id="4" name="Slide Number Placeholder 3"/>
          <p:cNvSpPr>
            <a:spLocks noGrp="1"/>
          </p:cNvSpPr>
          <p:nvPr>
            <p:ph type="sldNum" sz="quarter" idx="5"/>
          </p:nvPr>
        </p:nvSpPr>
        <p:spPr/>
        <p:txBody>
          <a:bodyPr/>
          <a:lstStyle/>
          <a:p>
            <a:fld id="{7216D991-40E1-4F75-A931-87F401740DFF}" type="slidenum">
              <a:rPr lang="en-GB" smtClean="0"/>
              <a:t>16</a:t>
            </a:fld>
            <a:endParaRPr lang="en-GB" dirty="0"/>
          </a:p>
        </p:txBody>
      </p:sp>
    </p:spTree>
    <p:extLst>
      <p:ext uri="{BB962C8B-B14F-4D97-AF65-F5344CB8AC3E}">
        <p14:creationId xmlns:p14="http://schemas.microsoft.com/office/powerpoint/2010/main" val="2247128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held 5 Principles Courses in the US and many outside of the US</a:t>
            </a:r>
          </a:p>
          <a:p>
            <a:endParaRPr lang="en-US" dirty="0"/>
          </a:p>
          <a:p>
            <a:r>
              <a:rPr lang="en-US" dirty="0"/>
              <a:t>Several residency and fellowship programs have participated including…</a:t>
            </a:r>
          </a:p>
          <a:p>
            <a:endParaRPr lang="en-US" dirty="0"/>
          </a:p>
          <a:p>
            <a:endParaRPr lang="en-US" dirty="0"/>
          </a:p>
        </p:txBody>
      </p:sp>
      <p:sp>
        <p:nvSpPr>
          <p:cNvPr id="4" name="Slide Number Placeholder 3"/>
          <p:cNvSpPr>
            <a:spLocks noGrp="1"/>
          </p:cNvSpPr>
          <p:nvPr>
            <p:ph type="sldNum" sz="quarter" idx="5"/>
          </p:nvPr>
        </p:nvSpPr>
        <p:spPr/>
        <p:txBody>
          <a:bodyPr/>
          <a:lstStyle/>
          <a:p>
            <a:fld id="{7216D991-40E1-4F75-A931-87F401740DFF}" type="slidenum">
              <a:rPr lang="en-GB" smtClean="0"/>
              <a:t>18</a:t>
            </a:fld>
            <a:endParaRPr lang="en-GB" dirty="0"/>
          </a:p>
        </p:txBody>
      </p:sp>
    </p:spTree>
    <p:extLst>
      <p:ext uri="{BB962C8B-B14F-4D97-AF65-F5344CB8AC3E}">
        <p14:creationId xmlns:p14="http://schemas.microsoft.com/office/powerpoint/2010/main" val="3483452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A0951-0618-5405-A83D-2E3929458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1CCCB-4BC2-1675-7578-7C66CA2FA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DF10F-5B44-FC68-F11C-37473BEF80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F198E9-0600-4A2F-89A3-17536D17D5E6}"/>
              </a:ext>
            </a:extLst>
          </p:cNvPr>
          <p:cNvSpPr>
            <a:spLocks noGrp="1"/>
          </p:cNvSpPr>
          <p:nvPr>
            <p:ph type="sldNum" sz="quarter" idx="5"/>
          </p:nvPr>
        </p:nvSpPr>
        <p:spPr/>
        <p:txBody>
          <a:bodyPr/>
          <a:lstStyle/>
          <a:p>
            <a:fld id="{7216D991-40E1-4F75-A931-87F401740DFF}" type="slidenum">
              <a:rPr lang="en-GB" smtClean="0"/>
              <a:t>22</a:t>
            </a:fld>
            <a:endParaRPr lang="en-GB" dirty="0"/>
          </a:p>
        </p:txBody>
      </p:sp>
    </p:spTree>
    <p:extLst>
      <p:ext uri="{BB962C8B-B14F-4D97-AF65-F5344CB8AC3E}">
        <p14:creationId xmlns:p14="http://schemas.microsoft.com/office/powerpoint/2010/main" val="205673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5F930-145A-F4EA-21C3-45FD4A7D9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14BC3-47A8-D2B8-4534-0A2E93FDE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BA564-3465-EE2C-BD3C-2A3F7A83A7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A13BAF-B225-7243-7109-06E365620734}"/>
              </a:ext>
            </a:extLst>
          </p:cNvPr>
          <p:cNvSpPr>
            <a:spLocks noGrp="1"/>
          </p:cNvSpPr>
          <p:nvPr>
            <p:ph type="sldNum" sz="quarter" idx="5"/>
          </p:nvPr>
        </p:nvSpPr>
        <p:spPr/>
        <p:txBody>
          <a:bodyPr/>
          <a:lstStyle/>
          <a:p>
            <a:fld id="{7216D991-40E1-4F75-A931-87F401740DFF}" type="slidenum">
              <a:rPr lang="en-GB" smtClean="0"/>
              <a:t>23</a:t>
            </a:fld>
            <a:endParaRPr lang="en-GB" dirty="0"/>
          </a:p>
        </p:txBody>
      </p:sp>
    </p:spTree>
    <p:extLst>
      <p:ext uri="{BB962C8B-B14F-4D97-AF65-F5344CB8AC3E}">
        <p14:creationId xmlns:p14="http://schemas.microsoft.com/office/powerpoint/2010/main" val="1265563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F89E8-7B68-ED8D-7215-8DF90C07C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548DE-C614-2160-3851-49C761AA2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40CDB-4227-5B5D-283A-6588A32AC3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6A8EA1-A3CC-2A00-4685-EE54AD155F96}"/>
              </a:ext>
            </a:extLst>
          </p:cNvPr>
          <p:cNvSpPr>
            <a:spLocks noGrp="1"/>
          </p:cNvSpPr>
          <p:nvPr>
            <p:ph type="sldNum" sz="quarter" idx="5"/>
          </p:nvPr>
        </p:nvSpPr>
        <p:spPr/>
        <p:txBody>
          <a:bodyPr/>
          <a:lstStyle/>
          <a:p>
            <a:fld id="{7216D991-40E1-4F75-A931-87F401740DFF}" type="slidenum">
              <a:rPr lang="en-GB" smtClean="0"/>
              <a:t>24</a:t>
            </a:fld>
            <a:endParaRPr lang="en-GB" dirty="0"/>
          </a:p>
        </p:txBody>
      </p:sp>
    </p:spTree>
    <p:extLst>
      <p:ext uri="{BB962C8B-B14F-4D97-AF65-F5344CB8AC3E}">
        <p14:creationId xmlns:p14="http://schemas.microsoft.com/office/powerpoint/2010/main" val="158145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overview for this short presentation is as follows.</a:t>
            </a:r>
          </a:p>
          <a:p>
            <a:endParaRPr lang="en-US" dirty="0"/>
          </a:p>
          <a:p>
            <a:r>
              <a:rPr lang="en-US" dirty="0"/>
              <a:t>To give an overview of the history of AO,</a:t>
            </a:r>
          </a:p>
          <a:p>
            <a:endParaRPr lang="en-US" dirty="0"/>
          </a:p>
          <a:p>
            <a:r>
              <a:rPr lang="en-US" dirty="0"/>
              <a:t>To present the AO Sports initiative and then to introduce you to the AO Sports Principles course along with giving you some of the reviews from the participants.</a:t>
            </a:r>
          </a:p>
          <a:p>
            <a:endParaRPr lang="en-US" dirty="0"/>
          </a:p>
          <a:p>
            <a:r>
              <a:rPr lang="en-US" dirty="0"/>
              <a:t>Lastly, there is information regarding how the grant process works and some of the potential secondary benefits for your program and faculty.</a:t>
            </a:r>
          </a:p>
        </p:txBody>
      </p:sp>
      <p:sp>
        <p:nvSpPr>
          <p:cNvPr id="4" name="Slide Number Placeholder 3"/>
          <p:cNvSpPr>
            <a:spLocks noGrp="1"/>
          </p:cNvSpPr>
          <p:nvPr>
            <p:ph type="sldNum" sz="quarter" idx="5"/>
          </p:nvPr>
        </p:nvSpPr>
        <p:spPr/>
        <p:txBody>
          <a:bodyPr/>
          <a:lstStyle/>
          <a:p>
            <a:fld id="{7216D991-40E1-4F75-A931-87F401740DFF}" type="slidenum">
              <a:rPr lang="en-GB" smtClean="0"/>
              <a:t>2</a:t>
            </a:fld>
            <a:endParaRPr lang="en-GB" dirty="0"/>
          </a:p>
        </p:txBody>
      </p:sp>
    </p:spTree>
    <p:extLst>
      <p:ext uri="{BB962C8B-B14F-4D97-AF65-F5344CB8AC3E}">
        <p14:creationId xmlns:p14="http://schemas.microsoft.com/office/powerpoint/2010/main" val="209990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16D991-40E1-4F75-A931-87F401740DFF}" type="slidenum">
              <a:rPr lang="en-GB" smtClean="0"/>
              <a:t>4</a:t>
            </a:fld>
            <a:endParaRPr lang="en-GB" dirty="0"/>
          </a:p>
        </p:txBody>
      </p:sp>
    </p:spTree>
    <p:extLst>
      <p:ext uri="{BB962C8B-B14F-4D97-AF65-F5344CB8AC3E}">
        <p14:creationId xmlns:p14="http://schemas.microsoft.com/office/powerpoint/2010/main" val="9063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16D991-40E1-4F75-A931-87F401740DFF}" type="slidenum">
              <a:rPr lang="en-GB" smtClean="0"/>
              <a:t>5</a:t>
            </a:fld>
            <a:endParaRPr lang="en-GB" dirty="0"/>
          </a:p>
        </p:txBody>
      </p:sp>
    </p:spTree>
    <p:extLst>
      <p:ext uri="{BB962C8B-B14F-4D97-AF65-F5344CB8AC3E}">
        <p14:creationId xmlns:p14="http://schemas.microsoft.com/office/powerpoint/2010/main" val="425092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Basic Principles of Fracture Management course is to teach the ”fundamental….</a:t>
            </a:r>
          </a:p>
          <a:p>
            <a:endParaRPr lang="en-US" dirty="0"/>
          </a:p>
          <a:p>
            <a:r>
              <a:rPr lang="en-US" dirty="0"/>
              <a:t>As these courses have been taught for decades, it is clear that </a:t>
            </a:r>
            <a:r>
              <a:rPr lang="en-US" sz="1200" dirty="0"/>
              <a:t>the trauma basic course is a value gained proposition by orthopaedic training programs.</a:t>
            </a:r>
            <a:endParaRPr lang="en-US" sz="1100" dirty="0"/>
          </a:p>
          <a:p>
            <a:endParaRPr lang="en-US" dirty="0"/>
          </a:p>
        </p:txBody>
      </p:sp>
      <p:sp>
        <p:nvSpPr>
          <p:cNvPr id="4" name="Slide Number Placeholder 3"/>
          <p:cNvSpPr>
            <a:spLocks noGrp="1"/>
          </p:cNvSpPr>
          <p:nvPr>
            <p:ph type="sldNum" sz="quarter" idx="5"/>
          </p:nvPr>
        </p:nvSpPr>
        <p:spPr/>
        <p:txBody>
          <a:bodyPr/>
          <a:lstStyle/>
          <a:p>
            <a:fld id="{7216D991-40E1-4F75-A931-87F401740DFF}" type="slidenum">
              <a:rPr lang="en-GB" smtClean="0"/>
              <a:t>6</a:t>
            </a:fld>
            <a:endParaRPr lang="en-GB" dirty="0"/>
          </a:p>
        </p:txBody>
      </p:sp>
    </p:spTree>
    <p:extLst>
      <p:ext uri="{BB962C8B-B14F-4D97-AF65-F5344CB8AC3E}">
        <p14:creationId xmlns:p14="http://schemas.microsoft.com/office/powerpoint/2010/main" val="4213775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In a similar fashion to the trauma basic course for residents, the goal of the AO Sports Principles Course is “To ….</a:t>
            </a:r>
          </a:p>
          <a:p>
            <a:endParaRPr lang="en-US" dirty="0"/>
          </a:p>
        </p:txBody>
      </p:sp>
      <p:sp>
        <p:nvSpPr>
          <p:cNvPr id="4" name="Slide Number Placeholder 3"/>
          <p:cNvSpPr>
            <a:spLocks noGrp="1"/>
          </p:cNvSpPr>
          <p:nvPr>
            <p:ph type="sldNum" sz="quarter" idx="5"/>
          </p:nvPr>
        </p:nvSpPr>
        <p:spPr/>
        <p:txBody>
          <a:bodyPr/>
          <a:lstStyle/>
          <a:p>
            <a:fld id="{3CADD9D9-DE84-EC4D-9A29-9109BD4F4A6A}" type="slidenum">
              <a:rPr lang="en-US" smtClean="0"/>
              <a:t>7</a:t>
            </a:fld>
            <a:endParaRPr lang="en-US"/>
          </a:p>
        </p:txBody>
      </p:sp>
    </p:spTree>
    <p:extLst>
      <p:ext uri="{BB962C8B-B14F-4D97-AF65-F5344CB8AC3E}">
        <p14:creationId xmlns:p14="http://schemas.microsoft.com/office/powerpoint/2010/main" val="82822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16D991-40E1-4F75-A931-87F401740DFF}" type="slidenum">
              <a:rPr lang="en-GB" smtClean="0"/>
              <a:t>8</a:t>
            </a:fld>
            <a:endParaRPr lang="en-GB" dirty="0"/>
          </a:p>
        </p:txBody>
      </p:sp>
    </p:spTree>
    <p:extLst>
      <p:ext uri="{BB962C8B-B14F-4D97-AF65-F5344CB8AC3E}">
        <p14:creationId xmlns:p14="http://schemas.microsoft.com/office/powerpoint/2010/main" val="144394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16D991-40E1-4F75-A931-87F401740DFF}" type="slidenum">
              <a:rPr lang="en-GB" smtClean="0"/>
              <a:t>9</a:t>
            </a:fld>
            <a:endParaRPr lang="en-GB" dirty="0"/>
          </a:p>
        </p:txBody>
      </p:sp>
    </p:spTree>
    <p:extLst>
      <p:ext uri="{BB962C8B-B14F-4D97-AF65-F5344CB8AC3E}">
        <p14:creationId xmlns:p14="http://schemas.microsoft.com/office/powerpoint/2010/main" val="335379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0000"/>
                </a:solidFill>
                <a:effectLst/>
                <a:latin typeface="Arial" panose="020B0604020202020204" pitchFamily="34" charset="0"/>
                <a:ea typeface="+mn-ea"/>
                <a:cs typeface="Arial" panose="020B0604020202020204" pitchFamily="34" charset="0"/>
              </a:rPr>
              <a:t>Similar to the way French hospitals revolutionized the physical diagnosis of patients in the 19th century, not by inventing something new but by standardizing, making routine and measuring the effects of the principles of inspection, palpation, percussion and auscultation, the AO enabled a similar sea change to happen for internal fracture fixation. </a:t>
            </a:r>
          </a:p>
          <a:p>
            <a:endParaRPr lang="en-US" sz="1200" kern="1200" dirty="0">
              <a:solidFill>
                <a:srgbClr val="000000"/>
              </a:solidFill>
              <a:effectLst/>
              <a:latin typeface="Arial" panose="020B0604020202020204" pitchFamily="34" charset="0"/>
              <a:ea typeface="+mn-ea"/>
              <a:cs typeface="Arial" panose="020B0604020202020204" pitchFamily="34" charset="0"/>
            </a:endParaRPr>
          </a:p>
          <a:p>
            <a:r>
              <a:rPr lang="en-US" sz="1200" kern="1200" dirty="0">
                <a:solidFill>
                  <a:srgbClr val="000000"/>
                </a:solidFill>
                <a:effectLst/>
                <a:latin typeface="Arial" panose="020B0604020202020204" pitchFamily="34" charset="0"/>
                <a:ea typeface="+mn-ea"/>
                <a:cs typeface="Arial" panose="020B0604020202020204" pitchFamily="34" charset="0"/>
              </a:rPr>
              <a:t>It is no exaggeration to claim that the AO changed the world for the better for millions of patients. </a:t>
            </a:r>
          </a:p>
          <a:p>
            <a:endParaRPr lang="en-US" dirty="0">
              <a:cs typeface="Calibri"/>
            </a:endParaRPr>
          </a:p>
        </p:txBody>
      </p:sp>
      <p:sp>
        <p:nvSpPr>
          <p:cNvPr id="4" name="Slide Number Placeholder 3"/>
          <p:cNvSpPr>
            <a:spLocks noGrp="1"/>
          </p:cNvSpPr>
          <p:nvPr>
            <p:ph type="sldNum" sz="quarter" idx="5"/>
          </p:nvPr>
        </p:nvSpPr>
        <p:spPr/>
        <p:txBody>
          <a:bodyPr/>
          <a:lstStyle/>
          <a:p>
            <a:fld id="{7216D991-40E1-4F75-A931-87F401740DFF}" type="slidenum">
              <a:rPr lang="en-GB" smtClean="0"/>
              <a:t>10</a:t>
            </a:fld>
            <a:endParaRPr lang="en-GB"/>
          </a:p>
        </p:txBody>
      </p:sp>
    </p:spTree>
    <p:extLst>
      <p:ext uri="{BB962C8B-B14F-4D97-AF65-F5344CB8AC3E}">
        <p14:creationId xmlns:p14="http://schemas.microsoft.com/office/powerpoint/2010/main" val="4064746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O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4" name="Grafik 13">
            <a:extLst>
              <a:ext uri="{FF2B5EF4-FFF2-40B4-BE49-F238E27FC236}">
                <a16:creationId xmlns:a16="http://schemas.microsoft.com/office/drawing/2014/main" id="{17BC4EC4-19E7-4F06-8ECA-87C7FAD8A62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58813" y="260351"/>
            <a:ext cx="942975" cy="4953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endParaRPr lang="en-US" noProof="0" dirty="0"/>
          </a:p>
        </p:txBody>
      </p:sp>
      <p:sp>
        <p:nvSpPr>
          <p:cNvPr id="23" name="Textplatzhalter 8">
            <a:extLst>
              <a:ext uri="{FF2B5EF4-FFF2-40B4-BE49-F238E27FC236}">
                <a16:creationId xmlns:a16="http://schemas.microsoft.com/office/drawing/2014/main" id="{4F144F64-9D68-8B47-A6D5-E06A114E7578}"/>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noProof="0" dirty="0"/>
              <a:t>Presenter’s name</a:t>
            </a:r>
          </a:p>
        </p:txBody>
      </p:sp>
      <p:sp>
        <p:nvSpPr>
          <p:cNvPr id="24" name="Textplatzhalter 8">
            <a:extLst>
              <a:ext uri="{FF2B5EF4-FFF2-40B4-BE49-F238E27FC236}">
                <a16:creationId xmlns:a16="http://schemas.microsoft.com/office/drawing/2014/main" id="{661CED1D-4281-934C-A6E2-E58C3001A047}"/>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noProof="0" dirty="0"/>
              <a:t>Presenter’s title </a:t>
            </a:r>
          </a:p>
        </p:txBody>
      </p:sp>
      <p:sp>
        <p:nvSpPr>
          <p:cNvPr id="25" name="Textplatzhalter 8">
            <a:extLst>
              <a:ext uri="{FF2B5EF4-FFF2-40B4-BE49-F238E27FC236}">
                <a16:creationId xmlns:a16="http://schemas.microsoft.com/office/drawing/2014/main" id="{0DEA1137-9828-8D43-A808-5FCDA877DF1F}"/>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noProof="0" dirty="0"/>
              <a:t>Meeting</a:t>
            </a:r>
          </a:p>
        </p:txBody>
      </p:sp>
      <p:sp>
        <p:nvSpPr>
          <p:cNvPr id="26" name="Textplatzhalter 8">
            <a:extLst>
              <a:ext uri="{FF2B5EF4-FFF2-40B4-BE49-F238E27FC236}">
                <a16:creationId xmlns:a16="http://schemas.microsoft.com/office/drawing/2014/main" id="{3ABF561D-CD8E-8342-95D1-C4FE5E38AFD3}"/>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noProof="0" dirty="0"/>
              <a:t>City, month day, year</a:t>
            </a:r>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spTree>
    <p:extLst>
      <p:ext uri="{BB962C8B-B14F-4D97-AF65-F5344CB8AC3E}">
        <p14:creationId xmlns:p14="http://schemas.microsoft.com/office/powerpoint/2010/main" val="343162216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mall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200"/>
            <a:ext cx="1969028" cy="1455635"/>
          </a:xfrm>
          <a:solidFill>
            <a:schemeClr val="bg2"/>
          </a:solidFill>
        </p:spPr>
        <p:txBody>
          <a:bodyPr/>
          <a:lstStyle>
            <a:lvl1pPr marL="0" indent="0">
              <a:buNone/>
              <a:defRPr sz="2000"/>
            </a:lvl1pPr>
          </a:lstStyle>
          <a:p>
            <a:r>
              <a:rPr lang="en-US" noProof="0" dirty="0"/>
              <a:t>Picture</a:t>
            </a:r>
          </a:p>
        </p:txBody>
      </p:sp>
      <p:pic>
        <p:nvPicPr>
          <p:cNvPr id="13" name="Grafik 12">
            <a:extLst>
              <a:ext uri="{FF2B5EF4-FFF2-40B4-BE49-F238E27FC236}">
                <a16:creationId xmlns:a16="http://schemas.microsoft.com/office/drawing/2014/main" id="{0CD2B63B-68A3-4168-A206-A98C3BECD5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6" name="Inhaltsplatzhalter 2">
            <a:extLst>
              <a:ext uri="{FF2B5EF4-FFF2-40B4-BE49-F238E27FC236}">
                <a16:creationId xmlns:a16="http://schemas.microsoft.com/office/drawing/2014/main" id="{56B16748-B25A-46BF-B96B-CEC2914CE52B}"/>
              </a:ext>
            </a:extLst>
          </p:cNvPr>
          <p:cNvSpPr>
            <a:spLocks noGrp="1"/>
          </p:cNvSpPr>
          <p:nvPr>
            <p:ph idx="14" hasCustomPrompt="1"/>
          </p:nvPr>
        </p:nvSpPr>
        <p:spPr>
          <a:xfrm>
            <a:off x="3406247" y="3433967"/>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7" name="Bildplatzhalter 7">
            <a:extLst>
              <a:ext uri="{FF2B5EF4-FFF2-40B4-BE49-F238E27FC236}">
                <a16:creationId xmlns:a16="http://schemas.microsoft.com/office/drawing/2014/main" id="{D1B91ADF-4A75-491E-BDF4-A068AC12192D}"/>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06A15978-667A-44FC-B0D9-CF28A2D56635}"/>
              </a:ext>
            </a:extLst>
          </p:cNvPr>
          <p:cNvSpPr>
            <a:spLocks noGrp="1"/>
          </p:cNvSpPr>
          <p:nvPr>
            <p:ph idx="16" hasCustomPrompt="1"/>
          </p:nvPr>
        </p:nvSpPr>
        <p:spPr>
          <a:xfrm>
            <a:off x="6143097" y="3435454"/>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9" name="Bildplatzhalter 7">
            <a:extLst>
              <a:ext uri="{FF2B5EF4-FFF2-40B4-BE49-F238E27FC236}">
                <a16:creationId xmlns:a16="http://schemas.microsoft.com/office/drawing/2014/main" id="{5441D032-A3C9-4856-B748-678D2EB57064}"/>
              </a:ext>
            </a:extLst>
          </p:cNvPr>
          <p:cNvSpPr>
            <a:spLocks noGrp="1"/>
          </p:cNvSpPr>
          <p:nvPr>
            <p:ph type="pic" sz="quarter" idx="17" hasCustomPrompt="1"/>
          </p:nvPr>
        </p:nvSpPr>
        <p:spPr>
          <a:xfrm>
            <a:off x="6143097" y="1731964"/>
            <a:ext cx="1969028" cy="1454150"/>
          </a:xfrm>
          <a:solidFill>
            <a:schemeClr val="bg2"/>
          </a:solidFill>
        </p:spPr>
        <p:txBody>
          <a:bodyPr/>
          <a:lstStyle>
            <a:lvl1pPr marL="0" indent="0">
              <a:buNone/>
              <a:defRPr sz="2000"/>
            </a:lvl1pPr>
          </a:lstStyle>
          <a:p>
            <a:r>
              <a:rPr lang="en-US" noProof="0" dirty="0"/>
              <a:t>Picture</a:t>
            </a:r>
          </a:p>
        </p:txBody>
      </p:sp>
      <p:sp>
        <p:nvSpPr>
          <p:cNvPr id="20" name="Inhaltsplatzhalter 2">
            <a:extLst>
              <a:ext uri="{FF2B5EF4-FFF2-40B4-BE49-F238E27FC236}">
                <a16:creationId xmlns:a16="http://schemas.microsoft.com/office/drawing/2014/main" id="{AF505952-06D7-417C-BB3A-93B6A7C4FF02}"/>
              </a:ext>
            </a:extLst>
          </p:cNvPr>
          <p:cNvSpPr>
            <a:spLocks noGrp="1"/>
          </p:cNvSpPr>
          <p:nvPr>
            <p:ph idx="18" hasCustomPrompt="1"/>
          </p:nvPr>
        </p:nvSpPr>
        <p:spPr>
          <a:xfrm>
            <a:off x="8879947" y="3430689"/>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21" name="Bildplatzhalter 7">
            <a:extLst>
              <a:ext uri="{FF2B5EF4-FFF2-40B4-BE49-F238E27FC236}">
                <a16:creationId xmlns:a16="http://schemas.microsoft.com/office/drawing/2014/main" id="{28C00620-91DA-4CD6-8288-576F86F2A7A1}"/>
              </a:ext>
            </a:extLst>
          </p:cNvPr>
          <p:cNvSpPr>
            <a:spLocks noGrp="1"/>
          </p:cNvSpPr>
          <p:nvPr>
            <p:ph type="pic" sz="quarter" idx="19" hasCustomPrompt="1"/>
          </p:nvPr>
        </p:nvSpPr>
        <p:spPr>
          <a:xfrm>
            <a:off x="8879947" y="1727199"/>
            <a:ext cx="1969028" cy="1454150"/>
          </a:xfrm>
          <a:solidFill>
            <a:schemeClr val="bg2"/>
          </a:solidFill>
        </p:spPr>
        <p:txBody>
          <a:bodyPr/>
          <a:lstStyle>
            <a:lvl1pPr marL="0" indent="0">
              <a:buNone/>
              <a:defRPr sz="2000"/>
            </a:lvl1pPr>
          </a:lstStyle>
          <a:p>
            <a:r>
              <a:rPr lang="en-US" noProof="0" dirty="0"/>
              <a:t>Picture</a:t>
            </a:r>
          </a:p>
        </p:txBody>
      </p:sp>
      <p:sp>
        <p:nvSpPr>
          <p:cNvPr id="22" name="Foliennummernplatzhalter 21">
            <a:extLst>
              <a:ext uri="{FF2B5EF4-FFF2-40B4-BE49-F238E27FC236}">
                <a16:creationId xmlns:a16="http://schemas.microsoft.com/office/drawing/2014/main" id="{CD2B21FD-E62A-4E4C-B0CE-D79864A7ECCC}"/>
              </a:ext>
            </a:extLst>
          </p:cNvPr>
          <p:cNvSpPr>
            <a:spLocks noGrp="1"/>
          </p:cNvSpPr>
          <p:nvPr>
            <p:ph type="sldNum" sz="quarter" idx="22"/>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F169C8EB-36ED-E242-92A1-94C66701C2A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Tree>
    <p:extLst>
      <p:ext uri="{BB962C8B-B14F-4D97-AF65-F5344CB8AC3E}">
        <p14:creationId xmlns:p14="http://schemas.microsoft.com/office/powerpoint/2010/main" val="395907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7EA7F3F7-EB49-4EF3-9F56-DAEBCB9C1159}"/>
              </a:ext>
            </a:extLst>
          </p:cNvPr>
          <p:cNvSpPr>
            <a:spLocks noGrp="1"/>
          </p:cNvSpPr>
          <p:nvPr>
            <p:ph type="sldNum" sz="quarter" idx="12"/>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1EEBCC77-44D2-0D41-ADFE-E245C9816909}"/>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Textplatzhalter 2">
            <a:extLst>
              <a:ext uri="{FF2B5EF4-FFF2-40B4-BE49-F238E27FC236}">
                <a16:creationId xmlns:a16="http://schemas.microsoft.com/office/drawing/2014/main" id="{159D77EC-C659-4D5E-ABC5-A25855CEEF05}"/>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48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2C606-B062-AF4B-A36F-0FF44EFCFCEE}"/>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4" name="Foliennummernplatzhalter 3">
            <a:extLst>
              <a:ext uri="{FF2B5EF4-FFF2-40B4-BE49-F238E27FC236}">
                <a16:creationId xmlns:a16="http://schemas.microsoft.com/office/drawing/2014/main" id="{7528478F-FDF2-114B-A695-BBFBD55C606C}"/>
              </a:ext>
            </a:extLst>
          </p:cNvPr>
          <p:cNvSpPr>
            <a:spLocks noGrp="1"/>
          </p:cNvSpPr>
          <p:nvPr>
            <p:ph type="sldNum" sz="quarter" idx="11"/>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1259267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46CC588-B218-4249-97A2-31A5674F902D}"/>
              </a:ext>
            </a:extLst>
          </p:cNvPr>
          <p:cNvSpPr>
            <a:spLocks noGrp="1"/>
          </p:cNvSpPr>
          <p:nvPr>
            <p:ph type="sldNum" sz="quarter" idx="12"/>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326707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endParaRPr lang="en-US" noProof="0" dirty="0"/>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8379F31A-E238-6F45-9F6D-B7A74855A5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79975" y="6312000"/>
            <a:ext cx="553212" cy="290576"/>
          </a:xfrm>
          <a:prstGeom prst="rect">
            <a:avLst/>
          </a:prstGeom>
        </p:spPr>
      </p:pic>
    </p:spTree>
    <p:extLst>
      <p:ext uri="{BB962C8B-B14F-4D97-AF65-F5344CB8AC3E}">
        <p14:creationId xmlns:p14="http://schemas.microsoft.com/office/powerpoint/2010/main" val="23764311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endParaRPr lang="en-US" noProof="0" dirty="0"/>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9FD24B52-802C-A045-81B4-CDB932F87EA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136452112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as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title style</a:t>
            </a:r>
          </a:p>
        </p:txBody>
      </p:sp>
      <p:sp>
        <p:nvSpPr>
          <p:cNvPr id="3" name="Content Placeholder 2"/>
          <p:cNvSpPr>
            <a:spLocks noGrp="1"/>
          </p:cNvSpPr>
          <p:nvPr>
            <p:ph idx="1" hasCustomPrompt="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atin typeface="Times New Roman" panose="02020603050405020304" pitchFamily="18" charset="0"/>
                <a:cs typeface="Times New Roman" panose="02020603050405020304" pitchFamily="18" charset="0"/>
              </a:defRPr>
            </a:lvl1pPr>
          </a:lstStyle>
          <a:p>
            <a:fld id="{DD5AF0BA-39B2-AA40-A5BE-85BFC1B7769D}" type="datetimeFigureOut">
              <a:rPr lang="en-US" smtClean="0"/>
              <a:pPr/>
              <a:t>4/7/25</a:t>
            </a:fld>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7269524C-7646-2E47-B43C-71B9D82A1574}" type="slidenum">
              <a:rPr lang="en-US" smtClean="0"/>
              <a:t>‹#›</a:t>
            </a:fld>
            <a:endParaRPr lang="en-US"/>
          </a:p>
        </p:txBody>
      </p:sp>
    </p:spTree>
    <p:extLst>
      <p:ext uri="{BB962C8B-B14F-4D97-AF65-F5344CB8AC3E}">
        <p14:creationId xmlns:p14="http://schemas.microsoft.com/office/powerpoint/2010/main" val="1473685029"/>
      </p:ext>
    </p:extLst>
  </p:cSld>
  <p:clrMapOvr>
    <a:masterClrMapping/>
  </p:clrMapOvr>
  <p:transition spd="med" advClick="0">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ex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p:nvPr>
        </p:nvSpPr>
        <p:spPr>
          <a:xfrm>
            <a:off x="670985" y="1727201"/>
            <a:ext cx="8809566" cy="4127399"/>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a:extLst>
              <a:ext uri="{FF2B5EF4-FFF2-40B4-BE49-F238E27FC236}">
                <a16:creationId xmlns:a16="http://schemas.microsoft.com/office/drawing/2014/main" id="{B2B256EA-81AE-45B3-8DA4-285327505DAC}"/>
              </a:ext>
            </a:extLst>
          </p:cNvPr>
          <p:cNvSpPr>
            <a:spLocks noGrp="1"/>
          </p:cNvSpPr>
          <p:nvPr>
            <p:ph type="dt" sz="half" idx="10"/>
          </p:nvPr>
        </p:nvSpPr>
        <p:spPr>
          <a:xfrm>
            <a:off x="9545680" y="6492874"/>
            <a:ext cx="1296987" cy="365125"/>
          </a:xfrm>
          <a:prstGeom prst="rect">
            <a:avLst/>
          </a:prstGeom>
        </p:spPr>
        <p:txBody>
          <a:bodyPr/>
          <a:lstStyle/>
          <a:p>
            <a:fld id="{2994274C-68F3-49F5-94E2-46B1A402810C}" type="datetime1">
              <a:rPr lang="en-GB" smtClean="0"/>
              <a:t>07/04/2025</a:t>
            </a:fld>
            <a:endParaRPr lang="en-GB"/>
          </a:p>
        </p:txBody>
      </p:sp>
      <p:sp>
        <p:nvSpPr>
          <p:cNvPr id="8" name="Fußzeilenplatzhalter 7">
            <a:extLst>
              <a:ext uri="{FF2B5EF4-FFF2-40B4-BE49-F238E27FC236}">
                <a16:creationId xmlns:a16="http://schemas.microsoft.com/office/drawing/2014/main" id="{0616CA74-E45D-40A6-8379-8D4F021C4757}"/>
              </a:ext>
            </a:extLst>
          </p:cNvPr>
          <p:cNvSpPr>
            <a:spLocks noGrp="1"/>
          </p:cNvSpPr>
          <p:nvPr>
            <p:ph type="ftr" sz="quarter" idx="11"/>
          </p:nvPr>
        </p:nvSpPr>
        <p:spPr/>
        <p:txBody>
          <a:bodyPr/>
          <a:lstStyle/>
          <a:p>
            <a:r>
              <a:rPr lang="en-GB"/>
              <a:t>Presentation title | City, month day, year</a:t>
            </a:r>
          </a:p>
        </p:txBody>
      </p:sp>
      <p:sp>
        <p:nvSpPr>
          <p:cNvPr id="9" name="Foliennummernplatzhalter 8">
            <a:extLst>
              <a:ext uri="{FF2B5EF4-FFF2-40B4-BE49-F238E27FC236}">
                <a16:creationId xmlns:a16="http://schemas.microsoft.com/office/drawing/2014/main" id="{E329518C-D73A-4A70-9B27-70B301746A16}"/>
              </a:ext>
            </a:extLst>
          </p:cNvPr>
          <p:cNvSpPr>
            <a:spLocks noGrp="1"/>
          </p:cNvSpPr>
          <p:nvPr>
            <p:ph type="sldNum" sz="quarter" idx="12"/>
          </p:nvPr>
        </p:nvSpPr>
        <p:spPr/>
        <p:txBody>
          <a:bodyPr/>
          <a:lstStyle/>
          <a:p>
            <a:fld id="{0A6ABA92-B65E-42F5-BB28-73DA50746AED}" type="slidenum">
              <a:rPr lang="en-GB" smtClean="0"/>
              <a:pPr/>
              <a:t>‹#›</a:t>
            </a:fld>
            <a:endParaRPr lang="en-GB"/>
          </a:p>
        </p:txBody>
      </p:sp>
      <p:sp>
        <p:nvSpPr>
          <p:cNvPr id="10" name="Titel 1">
            <a:extLst>
              <a:ext uri="{FF2B5EF4-FFF2-40B4-BE49-F238E27FC236}">
                <a16:creationId xmlns:a16="http://schemas.microsoft.com/office/drawing/2014/main" id="{B575ACED-1ED6-F74A-BD98-0A0812E6F790}"/>
              </a:ext>
            </a:extLst>
          </p:cNvPr>
          <p:cNvSpPr>
            <a:spLocks noGrp="1"/>
          </p:cNvSpPr>
          <p:nvPr>
            <p:ph type="title"/>
          </p:nvPr>
        </p:nvSpPr>
        <p:spPr>
          <a:xfrm>
            <a:off x="670984" y="517526"/>
            <a:ext cx="10850033" cy="966788"/>
          </a:xfrm>
        </p:spPr>
        <p:txBody>
          <a:bodyPr/>
          <a:lstStyle/>
          <a:p>
            <a:r>
              <a:rPr lang="en-US"/>
              <a:t>Click to edit Master title style</a:t>
            </a:r>
            <a:endParaRPr lang="en-GB"/>
          </a:p>
        </p:txBody>
      </p:sp>
    </p:spTree>
    <p:extLst>
      <p:ext uri="{BB962C8B-B14F-4D97-AF65-F5344CB8AC3E}">
        <p14:creationId xmlns:p14="http://schemas.microsoft.com/office/powerpoint/2010/main" val="971684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p:nvPr>
        </p:nvSpPr>
        <p:spPr>
          <a:xfrm>
            <a:off x="670985" y="1727201"/>
            <a:ext cx="8809566" cy="4127399"/>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a:extLst>
              <a:ext uri="{FF2B5EF4-FFF2-40B4-BE49-F238E27FC236}">
                <a16:creationId xmlns:a16="http://schemas.microsoft.com/office/drawing/2014/main" id="{B2B256EA-81AE-45B3-8DA4-285327505DAC}"/>
              </a:ext>
            </a:extLst>
          </p:cNvPr>
          <p:cNvSpPr>
            <a:spLocks noGrp="1"/>
          </p:cNvSpPr>
          <p:nvPr>
            <p:ph type="dt" sz="half" idx="10"/>
          </p:nvPr>
        </p:nvSpPr>
        <p:spPr>
          <a:xfrm>
            <a:off x="9545680" y="6492874"/>
            <a:ext cx="1296987" cy="365125"/>
          </a:xfrm>
          <a:prstGeom prst="rect">
            <a:avLst/>
          </a:prstGeom>
        </p:spPr>
        <p:txBody>
          <a:bodyPr/>
          <a:lstStyle/>
          <a:p>
            <a:fld id="{2994274C-68F3-49F5-94E2-46B1A402810C}" type="datetime1">
              <a:rPr lang="en-GB" smtClean="0"/>
              <a:t>07/04/2025</a:t>
            </a:fld>
            <a:endParaRPr lang="en-GB"/>
          </a:p>
        </p:txBody>
      </p:sp>
      <p:sp>
        <p:nvSpPr>
          <p:cNvPr id="8" name="Fußzeilenplatzhalter 7">
            <a:extLst>
              <a:ext uri="{FF2B5EF4-FFF2-40B4-BE49-F238E27FC236}">
                <a16:creationId xmlns:a16="http://schemas.microsoft.com/office/drawing/2014/main" id="{0616CA74-E45D-40A6-8379-8D4F021C4757}"/>
              </a:ext>
            </a:extLst>
          </p:cNvPr>
          <p:cNvSpPr>
            <a:spLocks noGrp="1"/>
          </p:cNvSpPr>
          <p:nvPr>
            <p:ph type="ftr" sz="quarter" idx="11"/>
          </p:nvPr>
        </p:nvSpPr>
        <p:spPr/>
        <p:txBody>
          <a:bodyPr/>
          <a:lstStyle/>
          <a:p>
            <a:r>
              <a:rPr lang="en-GB"/>
              <a:t>Presentation title | City, month day, year</a:t>
            </a:r>
          </a:p>
        </p:txBody>
      </p:sp>
      <p:sp>
        <p:nvSpPr>
          <p:cNvPr id="9" name="Foliennummernplatzhalter 8">
            <a:extLst>
              <a:ext uri="{FF2B5EF4-FFF2-40B4-BE49-F238E27FC236}">
                <a16:creationId xmlns:a16="http://schemas.microsoft.com/office/drawing/2014/main" id="{E329518C-D73A-4A70-9B27-70B301746A16}"/>
              </a:ext>
            </a:extLst>
          </p:cNvPr>
          <p:cNvSpPr>
            <a:spLocks noGrp="1"/>
          </p:cNvSpPr>
          <p:nvPr>
            <p:ph type="sldNum" sz="quarter" idx="12"/>
          </p:nvPr>
        </p:nvSpPr>
        <p:spPr/>
        <p:txBody>
          <a:bodyPr/>
          <a:lstStyle/>
          <a:p>
            <a:fld id="{0A6ABA92-B65E-42F5-BB28-73DA50746AED}" type="slidenum">
              <a:rPr lang="en-GB" smtClean="0"/>
              <a:pPr/>
              <a:t>‹#›</a:t>
            </a:fld>
            <a:endParaRPr lang="en-GB"/>
          </a:p>
        </p:txBody>
      </p:sp>
      <p:sp>
        <p:nvSpPr>
          <p:cNvPr id="10" name="Titel 1">
            <a:extLst>
              <a:ext uri="{FF2B5EF4-FFF2-40B4-BE49-F238E27FC236}">
                <a16:creationId xmlns:a16="http://schemas.microsoft.com/office/drawing/2014/main" id="{B575ACED-1ED6-F74A-BD98-0A0812E6F790}"/>
              </a:ext>
            </a:extLst>
          </p:cNvPr>
          <p:cNvSpPr>
            <a:spLocks noGrp="1"/>
          </p:cNvSpPr>
          <p:nvPr>
            <p:ph type="title"/>
          </p:nvPr>
        </p:nvSpPr>
        <p:spPr>
          <a:xfrm>
            <a:off x="670984" y="415926"/>
            <a:ext cx="10850033" cy="966788"/>
          </a:xfrm>
        </p:spPr>
        <p:txBody>
          <a:bodyPr/>
          <a:lstStyle/>
          <a:p>
            <a:r>
              <a:rPr lang="en-US"/>
              <a:t>Click to edit Master title style</a:t>
            </a:r>
            <a:endParaRPr lang="en-GB"/>
          </a:p>
        </p:txBody>
      </p:sp>
    </p:spTree>
    <p:extLst>
      <p:ext uri="{BB962C8B-B14F-4D97-AF65-F5344CB8AC3E}">
        <p14:creationId xmlns:p14="http://schemas.microsoft.com/office/powerpoint/2010/main" val="121055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O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pic>
        <p:nvPicPr>
          <p:cNvPr id="16" name="Grafik 15">
            <a:extLst>
              <a:ext uri="{FF2B5EF4-FFF2-40B4-BE49-F238E27FC236}">
                <a16:creationId xmlns:a16="http://schemas.microsoft.com/office/drawing/2014/main" id="{896290E4-E8DE-4F8B-B54B-F62E600E2C3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58812" y="259557"/>
            <a:ext cx="942975" cy="495300"/>
          </a:xfrm>
          <a:prstGeom prst="rect">
            <a:avLst/>
          </a:prstGeom>
        </p:spPr>
      </p:pic>
      <p:sp>
        <p:nvSpPr>
          <p:cNvPr id="18" name="Textplatzhalter 8">
            <a:extLst>
              <a:ext uri="{FF2B5EF4-FFF2-40B4-BE49-F238E27FC236}">
                <a16:creationId xmlns:a16="http://schemas.microsoft.com/office/drawing/2014/main" id="{73ADFED4-E5B7-4041-A450-3F837A90AB4C}"/>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19" name="Textplatzhalter 8">
            <a:extLst>
              <a:ext uri="{FF2B5EF4-FFF2-40B4-BE49-F238E27FC236}">
                <a16:creationId xmlns:a16="http://schemas.microsoft.com/office/drawing/2014/main" id="{01ECB604-EBAF-4CB8-940B-8B9436AFCE10}"/>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0" name="Textplatzhalter 8">
            <a:extLst>
              <a:ext uri="{FF2B5EF4-FFF2-40B4-BE49-F238E27FC236}">
                <a16:creationId xmlns:a16="http://schemas.microsoft.com/office/drawing/2014/main" id="{6D88C27E-BC7C-4779-9A2E-1947FFA9A840}"/>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1" name="Textplatzhalter 8">
            <a:extLst>
              <a:ext uri="{FF2B5EF4-FFF2-40B4-BE49-F238E27FC236}">
                <a16:creationId xmlns:a16="http://schemas.microsoft.com/office/drawing/2014/main" id="{BEB31F60-B2F1-41E4-9386-587225E466DA}"/>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spTree>
    <p:extLst>
      <p:ext uri="{BB962C8B-B14F-4D97-AF65-F5344CB8AC3E}">
        <p14:creationId xmlns:p14="http://schemas.microsoft.com/office/powerpoint/2010/main" val="389991540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419996D4-CCC5-8244-802D-A4A36F5901E5}"/>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Foliennummernplatzhalter 6">
            <a:extLst>
              <a:ext uri="{FF2B5EF4-FFF2-40B4-BE49-F238E27FC236}">
                <a16:creationId xmlns:a16="http://schemas.microsoft.com/office/drawing/2014/main" id="{AF6BBFF2-3A88-4CB0-8DFC-61D09FA81C23}"/>
              </a:ext>
            </a:extLst>
          </p:cNvPr>
          <p:cNvSpPr>
            <a:spLocks noGrp="1"/>
          </p:cNvSpPr>
          <p:nvPr>
            <p:ph type="sldNum" sz="quarter" idx="12"/>
          </p:nvPr>
        </p:nvSpPr>
        <p:spPr/>
        <p:txBody>
          <a:bodyPr/>
          <a:lstStyle/>
          <a:p>
            <a:fld id="{0A6ABA92-B65E-42F5-BB28-73DA50746AED}" type="slidenum">
              <a:rPr lang="en-US" smtClean="0"/>
              <a:pPr/>
              <a:t>‹#›</a:t>
            </a:fld>
            <a:endParaRPr lang="en-US" dirty="0"/>
          </a:p>
        </p:txBody>
      </p:sp>
      <p:sp>
        <p:nvSpPr>
          <p:cNvPr id="3" name="Textplatzhalter 2">
            <a:extLst>
              <a:ext uri="{FF2B5EF4-FFF2-40B4-BE49-F238E27FC236}">
                <a16:creationId xmlns:a16="http://schemas.microsoft.com/office/drawing/2014/main" id="{ACB4B3BF-7CA8-4585-831C-F5DF968FBEE3}"/>
              </a:ext>
            </a:extLst>
          </p:cNvPr>
          <p:cNvSpPr>
            <a:spLocks noGrp="1"/>
          </p:cNvSpPr>
          <p:nvPr>
            <p:ph type="body" sz="quarter" idx="13" hasCustomPrompt="1"/>
          </p:nvPr>
        </p:nvSpPr>
        <p:spPr>
          <a:xfrm>
            <a:off x="658813" y="1727200"/>
            <a:ext cx="9505950"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423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10" name="Foliennummernplatzhalter 9">
            <a:extLst>
              <a:ext uri="{FF2B5EF4-FFF2-40B4-BE49-F238E27FC236}">
                <a16:creationId xmlns:a16="http://schemas.microsoft.com/office/drawing/2014/main" id="{CE008A41-AE8F-4A4F-B3C6-BB4BFEB16C2F}"/>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19FE20CF-5CAB-B145-B705-F0221B76659F}"/>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8" name="Textplatzhalter 2">
            <a:extLst>
              <a:ext uri="{FF2B5EF4-FFF2-40B4-BE49-F238E27FC236}">
                <a16:creationId xmlns:a16="http://schemas.microsoft.com/office/drawing/2014/main" id="{05C5EDF6-0E1D-4133-992A-6B7CEA2C5F17}"/>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platzhalter 2">
            <a:extLst>
              <a:ext uri="{FF2B5EF4-FFF2-40B4-BE49-F238E27FC236}">
                <a16:creationId xmlns:a16="http://schemas.microsoft.com/office/drawing/2014/main" id="{02616FAD-06D4-4469-AD4C-320B8432E200}"/>
              </a:ext>
            </a:extLst>
          </p:cNvPr>
          <p:cNvSpPr>
            <a:spLocks noGrp="1"/>
          </p:cNvSpPr>
          <p:nvPr>
            <p:ph type="body" sz="quarter" idx="19" hasCustomPrompt="1"/>
          </p:nvPr>
        </p:nvSpPr>
        <p:spPr>
          <a:xfrm>
            <a:off x="61325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087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4" y="1727199"/>
            <a:ext cx="5388504" cy="3400426"/>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70DD2CDD-8E40-4FA1-BCE2-A0663B10DCBC}"/>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73FF76DA-AD1B-F94D-AD0E-8307FED98612}"/>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9" name="Textplatzhalter 2">
            <a:extLst>
              <a:ext uri="{FF2B5EF4-FFF2-40B4-BE49-F238E27FC236}">
                <a16:creationId xmlns:a16="http://schemas.microsoft.com/office/drawing/2014/main" id="{2F46209C-2AF4-49BF-BAA1-7259963618EC}"/>
              </a:ext>
            </a:extLst>
          </p:cNvPr>
          <p:cNvSpPr>
            <a:spLocks noGrp="1"/>
          </p:cNvSpPr>
          <p:nvPr>
            <p:ph type="body" sz="quarter" idx="19" hasCustomPrompt="1"/>
          </p:nvPr>
        </p:nvSpPr>
        <p:spPr>
          <a:xfrm>
            <a:off x="6816725" y="1727200"/>
            <a:ext cx="4716463"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682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hasCustomPrompt="1"/>
          </p:nvPr>
        </p:nvSpPr>
        <p:spPr>
          <a:xfrm>
            <a:off x="658814" y="517525"/>
            <a:ext cx="10862204" cy="966787"/>
          </a:xfrm>
        </p:spPr>
        <p:txBody>
          <a:bodyPr anchor="t" anchorCtr="0"/>
          <a:lstStyle>
            <a:lvl1pPr>
              <a:lnSpc>
                <a:spcPct val="100000"/>
              </a:lnSpc>
              <a:defRPr sz="3200"/>
            </a:lvl1pPr>
          </a:lstStyle>
          <a:p>
            <a:r>
              <a:rPr lang="en-US" noProof="0" dirty="0"/>
              <a:t>Headline (32pt)</a:t>
            </a:r>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3" y="1727199"/>
            <a:ext cx="4716462"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5" y="4884737"/>
            <a:ext cx="4704288" cy="969862"/>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3E5951C6-963E-4674-91CC-8E8F1F645AFA}"/>
              </a:ext>
            </a:extLst>
          </p:cNvPr>
          <p:cNvSpPr>
            <a:spLocks noGrp="1"/>
          </p:cNvSpPr>
          <p:nvPr>
            <p:ph type="sldNum" sz="quarter" idx="18"/>
          </p:nvPr>
        </p:nvSpPr>
        <p:spPr/>
        <p:txBody>
          <a:bodyPr/>
          <a:lstStyle/>
          <a:p>
            <a:fld id="{0A6ABA92-B65E-42F5-BB28-73DA50746AED}" type="slidenum">
              <a:rPr lang="en-US" noProof="0" smtClean="0"/>
              <a:pPr/>
              <a:t>‹#›</a:t>
            </a:fld>
            <a:endParaRPr lang="en-US" noProof="0" dirty="0"/>
          </a:p>
        </p:txBody>
      </p:sp>
    </p:spTree>
    <p:extLst>
      <p:ext uri="{BB962C8B-B14F-4D97-AF65-F5344CB8AC3E}">
        <p14:creationId xmlns:p14="http://schemas.microsoft.com/office/powerpoint/2010/main" val="138606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image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1969028" cy="1455637"/>
          </a:xfrm>
          <a:solidFill>
            <a:schemeClr val="bg2"/>
          </a:solidFill>
        </p:spPr>
        <p:txBody>
          <a:bodyPr/>
          <a:lstStyle>
            <a:lvl1pPr marL="0" indent="0">
              <a:buNone/>
              <a:defRPr sz="2000"/>
            </a:lvl1pPr>
          </a:lstStyle>
          <a:p>
            <a:r>
              <a:rPr lang="en-US" noProof="0" dirty="0"/>
              <a:t>Picture</a:t>
            </a:r>
          </a:p>
        </p:txBody>
      </p:sp>
      <p:sp>
        <p:nvSpPr>
          <p:cNvPr id="12" name="Inhaltsplatzhalter 2">
            <a:extLst>
              <a:ext uri="{FF2B5EF4-FFF2-40B4-BE49-F238E27FC236}">
                <a16:creationId xmlns:a16="http://schemas.microsoft.com/office/drawing/2014/main" id="{0BC7BB4E-BF1F-4D9E-97F1-898AFD41A413}"/>
              </a:ext>
            </a:extLst>
          </p:cNvPr>
          <p:cNvSpPr>
            <a:spLocks noGrp="1"/>
          </p:cNvSpPr>
          <p:nvPr>
            <p:ph idx="14" hasCustomPrompt="1"/>
          </p:nvPr>
        </p:nvSpPr>
        <p:spPr>
          <a:xfrm>
            <a:off x="3406247"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3" name="Bildplatzhalter 7">
            <a:extLst>
              <a:ext uri="{FF2B5EF4-FFF2-40B4-BE49-F238E27FC236}">
                <a16:creationId xmlns:a16="http://schemas.microsoft.com/office/drawing/2014/main" id="{E2CCE0D8-AC8D-4905-A013-7F31E747D1D4}"/>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6" name="Inhaltsplatzhalter 2">
            <a:extLst>
              <a:ext uri="{FF2B5EF4-FFF2-40B4-BE49-F238E27FC236}">
                <a16:creationId xmlns:a16="http://schemas.microsoft.com/office/drawing/2014/main" id="{8186687C-479E-4FF8-8933-75FC36163FD1}"/>
              </a:ext>
            </a:extLst>
          </p:cNvPr>
          <p:cNvSpPr>
            <a:spLocks noGrp="1"/>
          </p:cNvSpPr>
          <p:nvPr>
            <p:ph idx="16" hasCustomPrompt="1"/>
          </p:nvPr>
        </p:nvSpPr>
        <p:spPr>
          <a:xfrm>
            <a:off x="6132513" y="3430689"/>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7" name="Bildplatzhalter 7">
            <a:extLst>
              <a:ext uri="{FF2B5EF4-FFF2-40B4-BE49-F238E27FC236}">
                <a16:creationId xmlns:a16="http://schemas.microsoft.com/office/drawing/2014/main" id="{A257245C-F172-4383-8396-BCF83CC109F8}"/>
              </a:ext>
            </a:extLst>
          </p:cNvPr>
          <p:cNvSpPr>
            <a:spLocks noGrp="1"/>
          </p:cNvSpPr>
          <p:nvPr>
            <p:ph type="pic" sz="quarter" idx="17" hasCustomPrompt="1"/>
          </p:nvPr>
        </p:nvSpPr>
        <p:spPr>
          <a:xfrm>
            <a:off x="6132513" y="1727198"/>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861E2ECD-CB24-4B91-8A9B-259A67613C3F}"/>
              </a:ext>
            </a:extLst>
          </p:cNvPr>
          <p:cNvSpPr>
            <a:spLocks noGrp="1"/>
          </p:cNvSpPr>
          <p:nvPr>
            <p:ph idx="18" hasCustomPrompt="1"/>
          </p:nvPr>
        </p:nvSpPr>
        <p:spPr>
          <a:xfrm>
            <a:off x="8879418"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9" name="Bildplatzhalter 7">
            <a:extLst>
              <a:ext uri="{FF2B5EF4-FFF2-40B4-BE49-F238E27FC236}">
                <a16:creationId xmlns:a16="http://schemas.microsoft.com/office/drawing/2014/main" id="{2803E856-D15C-4C2A-99FD-4D63E5C34E30}"/>
              </a:ext>
            </a:extLst>
          </p:cNvPr>
          <p:cNvSpPr>
            <a:spLocks noGrp="1"/>
          </p:cNvSpPr>
          <p:nvPr>
            <p:ph type="pic" sz="quarter" idx="19" hasCustomPrompt="1"/>
          </p:nvPr>
        </p:nvSpPr>
        <p:spPr>
          <a:xfrm>
            <a:off x="8879418" y="1730476"/>
            <a:ext cx="1969028" cy="1455637"/>
          </a:xfrm>
          <a:solidFill>
            <a:schemeClr val="bg2"/>
          </a:solidFill>
        </p:spPr>
        <p:txBody>
          <a:bodyPr/>
          <a:lstStyle>
            <a:lvl1pPr marL="0" indent="0">
              <a:buNone/>
              <a:defRPr sz="2000"/>
            </a:lvl1pPr>
          </a:lstStyle>
          <a:p>
            <a:r>
              <a:rPr lang="en-US" noProof="0" dirty="0"/>
              <a:t>Picture</a:t>
            </a:r>
          </a:p>
        </p:txBody>
      </p:sp>
      <p:sp>
        <p:nvSpPr>
          <p:cNvPr id="20" name="Foliennummernplatzhalter 19">
            <a:extLst>
              <a:ext uri="{FF2B5EF4-FFF2-40B4-BE49-F238E27FC236}">
                <a16:creationId xmlns:a16="http://schemas.microsoft.com/office/drawing/2014/main" id="{ED650EED-FA23-43C6-8098-A702770AE51D}"/>
              </a:ext>
            </a:extLst>
          </p:cNvPr>
          <p:cNvSpPr>
            <a:spLocks noGrp="1"/>
          </p:cNvSpPr>
          <p:nvPr>
            <p:ph type="sldNum" sz="quarter" idx="22"/>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5AEC5B9-D2EF-0F4E-9314-0EBF7C51B7FF}"/>
              </a:ext>
            </a:extLst>
          </p:cNvPr>
          <p:cNvSpPr>
            <a:spLocks noGrp="1"/>
          </p:cNvSpPr>
          <p:nvPr>
            <p:ph type="title" hasCustomPrompt="1"/>
          </p:nvPr>
        </p:nvSpPr>
        <p:spPr/>
        <p:txBody>
          <a:bodyPr/>
          <a:lstStyle>
            <a:lvl1pPr>
              <a:lnSpc>
                <a:spcPct val="100000"/>
              </a:lnSpc>
              <a:defRPr sz="3200"/>
            </a:lvl1pPr>
          </a:lstStyle>
          <a:p>
            <a:r>
              <a:rPr lang="en-US" dirty="0"/>
              <a:t>Headline (32pt)</a:t>
            </a:r>
          </a:p>
        </p:txBody>
      </p:sp>
    </p:spTree>
    <p:extLst>
      <p:ext uri="{BB962C8B-B14F-4D97-AF65-F5344CB8AC3E}">
        <p14:creationId xmlns:p14="http://schemas.microsoft.com/office/powerpoint/2010/main" val="262433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black">
    <p:bg>
      <p:bgPr>
        <a:solidFill>
          <a:schemeClr val="tx1"/>
        </a:solidFill>
        <a:effectLst/>
      </p:bgPr>
    </p:b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US" noProof="0" dirty="0"/>
              <a:t>Picture</a:t>
            </a:r>
          </a:p>
        </p:txBody>
      </p:sp>
      <p:pic>
        <p:nvPicPr>
          <p:cNvPr id="10" name="Grafik 9">
            <a:extLst>
              <a:ext uri="{FF2B5EF4-FFF2-40B4-BE49-F238E27FC236}">
                <a16:creationId xmlns:a16="http://schemas.microsoft.com/office/drawing/2014/main" id="{D6DFA43D-7EFC-4422-899F-A44536AFB7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2" name="Foliennummernplatzhalter 11">
            <a:extLst>
              <a:ext uri="{FF2B5EF4-FFF2-40B4-BE49-F238E27FC236}">
                <a16:creationId xmlns:a16="http://schemas.microsoft.com/office/drawing/2014/main" id="{C091CBB9-0ED2-447E-B3AA-D8BD16CC1C43}"/>
              </a:ext>
            </a:extLst>
          </p:cNvPr>
          <p:cNvSpPr>
            <a:spLocks noGrp="1"/>
          </p:cNvSpPr>
          <p:nvPr>
            <p:ph type="sldNum" sz="quarter" idx="16"/>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43BAFF3-7966-B045-AF0E-E679C72FAB5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
        <p:nvSpPr>
          <p:cNvPr id="9" name="Textplatzhalter 2">
            <a:extLst>
              <a:ext uri="{FF2B5EF4-FFF2-40B4-BE49-F238E27FC236}">
                <a16:creationId xmlns:a16="http://schemas.microsoft.com/office/drawing/2014/main" id="{F7A8648F-6F94-4BD6-9057-657CE0AD70BB}"/>
              </a:ext>
            </a:extLst>
          </p:cNvPr>
          <p:cNvSpPr>
            <a:spLocks noGrp="1"/>
          </p:cNvSpPr>
          <p:nvPr>
            <p:ph type="body" sz="quarter" idx="19" hasCustomPrompt="1"/>
          </p:nvPr>
        </p:nvSpPr>
        <p:spPr>
          <a:xfrm>
            <a:off x="6816725" y="1727200"/>
            <a:ext cx="4716463" cy="4129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239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4704290"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pic>
        <p:nvPicPr>
          <p:cNvPr id="14" name="Grafik 13">
            <a:extLst>
              <a:ext uri="{FF2B5EF4-FFF2-40B4-BE49-F238E27FC236}">
                <a16:creationId xmlns:a16="http://schemas.microsoft.com/office/drawing/2014/main" id="{A351F687-0163-4967-B0F7-21FAF91DDD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0" name="Foliennummernplatzhalter 9">
            <a:extLst>
              <a:ext uri="{FF2B5EF4-FFF2-40B4-BE49-F238E27FC236}">
                <a16:creationId xmlns:a16="http://schemas.microsoft.com/office/drawing/2014/main" id="{C5A7C55E-8985-4FE6-B0DD-6F886D99BB73}"/>
              </a:ext>
            </a:extLst>
          </p:cNvPr>
          <p:cNvSpPr>
            <a:spLocks noGrp="1"/>
          </p:cNvSpPr>
          <p:nvPr>
            <p:ph type="sldNum" sz="quarter" idx="18"/>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8E8CDFF0-E7E9-AA43-9B34-0D91FBA3F16F}"/>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noProof="0" dirty="0"/>
              <a:t>Headline (32pt)</a:t>
            </a:r>
          </a:p>
        </p:txBody>
      </p:sp>
    </p:spTree>
    <p:extLst>
      <p:ext uri="{BB962C8B-B14F-4D97-AF65-F5344CB8AC3E}">
        <p14:creationId xmlns:p14="http://schemas.microsoft.com/office/powerpoint/2010/main" val="124473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B907FC-8EEA-4706-98EB-1F20D0D83E28}"/>
              </a:ext>
            </a:extLst>
          </p:cNvPr>
          <p:cNvSpPr>
            <a:spLocks noGrp="1"/>
          </p:cNvSpPr>
          <p:nvPr>
            <p:ph type="title"/>
          </p:nvPr>
        </p:nvSpPr>
        <p:spPr>
          <a:xfrm>
            <a:off x="658814" y="517525"/>
            <a:ext cx="10874374" cy="966789"/>
          </a:xfrm>
          <a:prstGeom prst="rect">
            <a:avLst/>
          </a:prstGeom>
        </p:spPr>
        <p:txBody>
          <a:bodyPr vert="horz" lIns="0" tIns="0" rIns="0" bIns="0" rtlCol="0" anchor="t" anchorCtr="0">
            <a:noAutofit/>
          </a:bodyPr>
          <a:lstStyle/>
          <a:p>
            <a:r>
              <a:rPr lang="en-US" noProof="0" dirty="0"/>
              <a:t>Headline (32pt)</a:t>
            </a:r>
            <a:endParaRPr lang="en-US" dirty="0"/>
          </a:p>
        </p:txBody>
      </p:sp>
      <p:sp>
        <p:nvSpPr>
          <p:cNvPr id="3" name="Textplatzhalter 2">
            <a:extLst>
              <a:ext uri="{FF2B5EF4-FFF2-40B4-BE49-F238E27FC236}">
                <a16:creationId xmlns:a16="http://schemas.microsoft.com/office/drawing/2014/main" id="{CBCB51EB-182E-4020-8D86-3EF8848E6CB1}"/>
              </a:ext>
            </a:extLst>
          </p:cNvPr>
          <p:cNvSpPr>
            <a:spLocks noGrp="1"/>
          </p:cNvSpPr>
          <p:nvPr>
            <p:ph type="body" idx="1"/>
          </p:nvPr>
        </p:nvSpPr>
        <p:spPr>
          <a:xfrm>
            <a:off x="658813" y="1727201"/>
            <a:ext cx="10874375" cy="4127399"/>
          </a:xfrm>
          <a:prstGeom prst="rect">
            <a:avLst/>
          </a:prstGeom>
        </p:spPr>
        <p:txBody>
          <a:bodyPr vert="horz" lIns="0" tIns="0" rIns="0" bIns="0" rtlCol="0">
            <a:noAutofit/>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ußzeilenplatzhalter 4">
            <a:extLst>
              <a:ext uri="{FF2B5EF4-FFF2-40B4-BE49-F238E27FC236}">
                <a16:creationId xmlns:a16="http://schemas.microsoft.com/office/drawing/2014/main" id="{443887A6-C844-4D94-8093-8E7AB89B6812}"/>
              </a:ext>
            </a:extLst>
          </p:cNvPr>
          <p:cNvSpPr>
            <a:spLocks noGrp="1"/>
          </p:cNvSpPr>
          <p:nvPr>
            <p:ph type="ftr" sz="quarter" idx="3"/>
          </p:nvPr>
        </p:nvSpPr>
        <p:spPr>
          <a:xfrm>
            <a:off x="968375" y="6492873"/>
            <a:ext cx="3086100" cy="365125"/>
          </a:xfrm>
          <a:prstGeom prst="rect">
            <a:avLst/>
          </a:prstGeom>
        </p:spPr>
        <p:txBody>
          <a:bodyPr vert="horz" lIns="0" tIns="0" rIns="0" bIns="0" rtlCol="0" anchor="t" anchorCtr="0"/>
          <a:lstStyle>
            <a:lvl1pPr algn="l">
              <a:defRPr sz="800">
                <a:solidFill>
                  <a:schemeClr val="tx1"/>
                </a:solidFill>
              </a:defRPr>
            </a:lvl1pPr>
          </a:lstStyle>
          <a:p>
            <a:endParaRPr lang="en-US" dirty="0"/>
          </a:p>
        </p:txBody>
      </p:sp>
      <p:sp>
        <p:nvSpPr>
          <p:cNvPr id="12" name="Foliennummernplatzhalter 5">
            <a:extLst>
              <a:ext uri="{FF2B5EF4-FFF2-40B4-BE49-F238E27FC236}">
                <a16:creationId xmlns:a16="http://schemas.microsoft.com/office/drawing/2014/main" id="{31DC6C07-C500-4D67-9BA5-BA0F2E32EE96}"/>
              </a:ext>
            </a:extLst>
          </p:cNvPr>
          <p:cNvSpPr>
            <a:spLocks noGrp="1"/>
          </p:cNvSpPr>
          <p:nvPr>
            <p:ph type="sldNum" sz="quarter" idx="4"/>
          </p:nvPr>
        </p:nvSpPr>
        <p:spPr>
          <a:xfrm>
            <a:off x="658813" y="6492875"/>
            <a:ext cx="309562" cy="365125"/>
          </a:xfrm>
          <a:prstGeom prst="rect">
            <a:avLst/>
          </a:prstGeom>
        </p:spPr>
        <p:txBody>
          <a:bodyPr vert="horz" lIns="0" tIns="0" rIns="0" bIns="0" rtlCol="0" anchor="t" anchorCtr="0"/>
          <a:lstStyle>
            <a:lvl1pPr algn="l">
              <a:defRPr sz="800" b="1">
                <a:solidFill>
                  <a:schemeClr val="tx1"/>
                </a:solidFill>
              </a:defRPr>
            </a:lvl1pPr>
          </a:lstStyle>
          <a:p>
            <a:fld id="{0A6ABA92-B65E-42F5-BB28-73DA50746AED}" type="slidenum">
              <a:rPr lang="en-US" smtClean="0"/>
              <a:pPr/>
              <a:t>‹#›</a:t>
            </a:fld>
            <a:endParaRPr lang="en-US" dirty="0"/>
          </a:p>
        </p:txBody>
      </p:sp>
      <p:sp>
        <p:nvSpPr>
          <p:cNvPr id="13" name="Datumsplatzhalter 3">
            <a:extLst>
              <a:ext uri="{FF2B5EF4-FFF2-40B4-BE49-F238E27FC236}">
                <a16:creationId xmlns:a16="http://schemas.microsoft.com/office/drawing/2014/main" id="{919E1EF3-8D79-42F7-9C5D-947436740B3C}"/>
              </a:ext>
            </a:extLst>
          </p:cNvPr>
          <p:cNvSpPr>
            <a:spLocks noGrp="1"/>
          </p:cNvSpPr>
          <p:nvPr>
            <p:ph type="dt" sz="half" idx="2"/>
          </p:nvPr>
        </p:nvSpPr>
        <p:spPr>
          <a:xfrm>
            <a:off x="9545680" y="6492874"/>
            <a:ext cx="1296987" cy="365125"/>
          </a:xfrm>
          <a:prstGeom prst="rect">
            <a:avLst/>
          </a:prstGeom>
        </p:spPr>
        <p:txBody>
          <a:bodyPr vert="horz" lIns="0" tIns="0" rIns="0" bIns="0" rtlCol="0" anchor="t" anchorCtr="0"/>
          <a:lstStyle>
            <a:lvl1pPr algn="r">
              <a:defRPr sz="800">
                <a:solidFill>
                  <a:schemeClr val="tx1"/>
                </a:solidFill>
              </a:defRPr>
            </a:lvl1pPr>
          </a:lstStyle>
          <a:p>
            <a:endParaRPr lang="en-US" dirty="0"/>
          </a:p>
        </p:txBody>
      </p:sp>
      <p:pic>
        <p:nvPicPr>
          <p:cNvPr id="14" name="Grafik 13">
            <a:extLst>
              <a:ext uri="{FF2B5EF4-FFF2-40B4-BE49-F238E27FC236}">
                <a16:creationId xmlns:a16="http://schemas.microsoft.com/office/drawing/2014/main" id="{93631EF1-8F73-4506-8C05-6646BB062A95}"/>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226125263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0" r:id="rId3"/>
    <p:sldLayoutId id="2147483692" r:id="rId4"/>
    <p:sldLayoutId id="2147483680" r:id="rId5"/>
    <p:sldLayoutId id="2147483681" r:id="rId6"/>
    <p:sldLayoutId id="2147483682" r:id="rId7"/>
    <p:sldLayoutId id="2147483683" r:id="rId8"/>
    <p:sldLayoutId id="2147483684" r:id="rId9"/>
    <p:sldLayoutId id="2147483685" r:id="rId10"/>
    <p:sldLayoutId id="2147483718" r:id="rId11"/>
    <p:sldLayoutId id="2147483720" r:id="rId12"/>
    <p:sldLayoutId id="2147483655" r:id="rId13"/>
    <p:sldLayoutId id="2147483716" r:id="rId14"/>
    <p:sldLayoutId id="2147483717" r:id="rId15"/>
    <p:sldLayoutId id="2147483721" r:id="rId16"/>
    <p:sldLayoutId id="2147483725" r:id="rId17"/>
    <p:sldLayoutId id="2147483726" r:id="rId18"/>
  </p:sldLayoutIdLst>
  <p:hf hdr="0" ftr="0" dt="0"/>
  <p:txStyles>
    <p:titleStyle>
      <a:lvl1pPr algn="l" defTabSz="914400" rtl="0" eaLnBrk="1" latinLnBrk="0" hangingPunct="1">
        <a:lnSpc>
          <a:spcPct val="100000"/>
        </a:lnSpc>
        <a:spcBef>
          <a:spcPct val="0"/>
        </a:spcBef>
        <a:buNone/>
        <a:defRPr sz="3200" b="1" kern="1200" baseline="0">
          <a:solidFill>
            <a:schemeClr val="tx2"/>
          </a:solidFill>
          <a:latin typeface="Times New Roman" panose="02020603050405020304" pitchFamily="18" charset="0"/>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800" kern="1200" baseline="0">
          <a:solidFill>
            <a:schemeClr val="tx1"/>
          </a:solidFill>
          <a:latin typeface="Times New Roman" panose="02020603050405020304" pitchFamily="18" charset="0"/>
          <a:ea typeface="+mn-ea"/>
          <a:cs typeface="+mn-cs"/>
        </a:defRPr>
      </a:lvl1pPr>
      <a:lvl2pPr marL="457200" indent="-457200" algn="l" defTabSz="914400" rtl="0" eaLnBrk="1" latinLnBrk="0" hangingPunct="1">
        <a:lnSpc>
          <a:spcPct val="100000"/>
        </a:lnSpc>
        <a:spcBef>
          <a:spcPts val="6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mn-cs"/>
        </a:defRPr>
      </a:lvl2pPr>
      <a:lvl3pPr marL="799200" indent="-457200" algn="l" defTabSz="914400" rtl="0" eaLnBrk="1" latinLnBrk="0" hangingPunct="1">
        <a:lnSpc>
          <a:spcPct val="100000"/>
        </a:lnSpc>
        <a:spcBef>
          <a:spcPts val="6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3pPr>
      <a:lvl4pPr marL="1141200" indent="-457200" algn="l" defTabSz="914400" rtl="0" eaLnBrk="1" latinLnBrk="0" hangingPunct="1">
        <a:lnSpc>
          <a:spcPct val="100000"/>
        </a:lnSpc>
        <a:spcBef>
          <a:spcPts val="6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4pPr>
      <a:lvl5pPr marL="1483200" indent="-457200" algn="l" defTabSz="914400" rtl="0" eaLnBrk="1" latinLnBrk="0" hangingPunct="1">
        <a:lnSpc>
          <a:spcPct val="100000"/>
        </a:lnSpc>
        <a:spcBef>
          <a:spcPts val="600"/>
        </a:spcBef>
        <a:buFont typeface="Symbol" panose="05050102010706020507" pitchFamily="18" charset="2"/>
        <a:buChar char="-"/>
        <a:defRPr sz="20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7265" userDrawn="1">
          <p15:clr>
            <a:srgbClr val="F26B43"/>
          </p15:clr>
        </p15:guide>
        <p15:guide id="3" orient="horz" pos="164" userDrawn="1">
          <p15:clr>
            <a:srgbClr val="F26B43"/>
          </p15:clr>
        </p15:guide>
        <p15:guide id="4" orient="horz" pos="326" userDrawn="1">
          <p15:clr>
            <a:srgbClr val="F26B43"/>
          </p15:clr>
        </p15:guide>
        <p15:guide id="5" orient="horz" pos="3974" userDrawn="1">
          <p15:clr>
            <a:srgbClr val="F26B43"/>
          </p15:clr>
        </p15:guide>
        <p15:guide id="6" orient="horz" pos="4156" userDrawn="1">
          <p15:clr>
            <a:srgbClr val="F26B43"/>
          </p15:clr>
        </p15:guide>
        <p15:guide id="7" pos="801" userDrawn="1">
          <p15:clr>
            <a:srgbClr val="F26B43"/>
          </p15:clr>
        </p15:guide>
        <p15:guide id="8" pos="846" userDrawn="1">
          <p15:clr>
            <a:srgbClr val="F26B43"/>
          </p15:clr>
        </p15:guide>
        <p15:guide id="9" pos="2094" userDrawn="1">
          <p15:clr>
            <a:srgbClr val="F26B43"/>
          </p15:clr>
        </p15:guide>
        <p15:guide id="10" pos="2139" userDrawn="1">
          <p15:clr>
            <a:srgbClr val="F26B43"/>
          </p15:clr>
        </p15:guide>
        <p15:guide id="11" pos="2525" userDrawn="1">
          <p15:clr>
            <a:srgbClr val="F26B43"/>
          </p15:clr>
        </p15:guide>
        <p15:guide id="12" pos="2570" userDrawn="1">
          <p15:clr>
            <a:srgbClr val="F26B43"/>
          </p15:clr>
        </p15:guide>
        <p15:guide id="13" pos="2955" userDrawn="1">
          <p15:clr>
            <a:srgbClr val="F26B43"/>
          </p15:clr>
        </p15:guide>
        <p15:guide id="14" pos="3001" userDrawn="1">
          <p15:clr>
            <a:srgbClr val="F26B43"/>
          </p15:clr>
        </p15:guide>
        <p15:guide id="15" pos="3386" userDrawn="1">
          <p15:clr>
            <a:srgbClr val="F26B43"/>
          </p15:clr>
        </p15:guide>
        <p15:guide id="16" pos="3432" userDrawn="1">
          <p15:clr>
            <a:srgbClr val="F26B43"/>
          </p15:clr>
        </p15:guide>
        <p15:guide id="17" pos="3817" userDrawn="1">
          <p15:clr>
            <a:srgbClr val="F26B43"/>
          </p15:clr>
        </p15:guide>
        <p15:guide id="18" pos="3863" userDrawn="1">
          <p15:clr>
            <a:srgbClr val="F26B43"/>
          </p15:clr>
        </p15:guide>
        <p15:guide id="19" pos="4248" userDrawn="1">
          <p15:clr>
            <a:srgbClr val="F26B43"/>
          </p15:clr>
        </p15:guide>
        <p15:guide id="20" pos="4294" userDrawn="1">
          <p15:clr>
            <a:srgbClr val="F26B43"/>
          </p15:clr>
        </p15:guide>
        <p15:guide id="21" pos="4679" userDrawn="1">
          <p15:clr>
            <a:srgbClr val="F26B43"/>
          </p15:clr>
        </p15:guide>
        <p15:guide id="22" pos="4725" userDrawn="1">
          <p15:clr>
            <a:srgbClr val="F26B43"/>
          </p15:clr>
        </p15:guide>
        <p15:guide id="23" pos="5110" userDrawn="1">
          <p15:clr>
            <a:srgbClr val="F26B43"/>
          </p15:clr>
        </p15:guide>
        <p15:guide id="24" pos="5155" userDrawn="1">
          <p15:clr>
            <a:srgbClr val="F26B43"/>
          </p15:clr>
        </p15:guide>
        <p15:guide id="25" pos="6403" userDrawn="1">
          <p15:clr>
            <a:srgbClr val="F26B43"/>
          </p15:clr>
        </p15:guide>
        <p15:guide id="26" pos="6017" userDrawn="1">
          <p15:clr>
            <a:srgbClr val="F26B43"/>
          </p15:clr>
        </p15:guide>
        <p15:guide id="27" pos="6834" userDrawn="1">
          <p15:clr>
            <a:srgbClr val="F26B43"/>
          </p15:clr>
        </p15:guide>
        <p15:guide id="28" pos="6879" userDrawn="1">
          <p15:clr>
            <a:srgbClr val="F26B43"/>
          </p15:clr>
        </p15:guide>
        <p15:guide id="29" orient="horz" pos="477" userDrawn="1">
          <p15:clr>
            <a:srgbClr val="F26B43"/>
          </p15:clr>
        </p15:guide>
        <p15:guide id="30" orient="horz" pos="630" userDrawn="1">
          <p15:clr>
            <a:srgbClr val="F26B43"/>
          </p15:clr>
        </p15:guide>
        <p15:guide id="31" orient="horz" pos="783" userDrawn="1">
          <p15:clr>
            <a:srgbClr val="F26B43"/>
          </p15:clr>
        </p15:guide>
        <p15:guide id="32" orient="horz" pos="935" userDrawn="1">
          <p15:clr>
            <a:srgbClr val="F26B43"/>
          </p15:clr>
        </p15:guide>
        <p15:guide id="33" orient="horz" pos="1241" userDrawn="1">
          <p15:clr>
            <a:srgbClr val="F26B43"/>
          </p15:clr>
        </p15:guide>
        <p15:guide id="34" orient="horz" pos="1395" userDrawn="1">
          <p15:clr>
            <a:srgbClr val="F26B43"/>
          </p15:clr>
        </p15:guide>
        <p15:guide id="35" orient="horz" pos="1548" userDrawn="1">
          <p15:clr>
            <a:srgbClr val="F26B43"/>
          </p15:clr>
        </p15:guide>
        <p15:guide id="36" orient="horz" pos="1701" userDrawn="1">
          <p15:clr>
            <a:srgbClr val="F26B43"/>
          </p15:clr>
        </p15:guide>
        <p15:guide id="37" orient="horz" pos="1854" userDrawn="1">
          <p15:clr>
            <a:srgbClr val="F26B43"/>
          </p15:clr>
        </p15:guide>
        <p15:guide id="38" orient="horz" pos="2007" userDrawn="1">
          <p15:clr>
            <a:srgbClr val="F26B43"/>
          </p15:clr>
        </p15:guide>
        <p15:guide id="39" orient="horz" pos="2160" userDrawn="1">
          <p15:clr>
            <a:srgbClr val="F26B43"/>
          </p15:clr>
        </p15:guide>
        <p15:guide id="40" orient="horz" pos="2312" userDrawn="1">
          <p15:clr>
            <a:srgbClr val="F26B43"/>
          </p15:clr>
        </p15:guide>
        <p15:guide id="41" orient="horz" pos="2465" userDrawn="1">
          <p15:clr>
            <a:srgbClr val="F26B43"/>
          </p15:clr>
        </p15:guide>
        <p15:guide id="42" orient="horz" pos="2618" userDrawn="1">
          <p15:clr>
            <a:srgbClr val="F26B43"/>
          </p15:clr>
        </p15:guide>
        <p15:guide id="43" orient="horz" pos="2771" userDrawn="1">
          <p15:clr>
            <a:srgbClr val="F26B43"/>
          </p15:clr>
        </p15:guide>
        <p15:guide id="44" orient="horz" pos="2925" userDrawn="1">
          <p15:clr>
            <a:srgbClr val="F26B43"/>
          </p15:clr>
        </p15:guide>
        <p15:guide id="45" orient="horz" pos="3077" userDrawn="1">
          <p15:clr>
            <a:srgbClr val="F26B43"/>
          </p15:clr>
        </p15:guide>
        <p15:guide id="46" orient="horz" pos="3230" userDrawn="1">
          <p15:clr>
            <a:srgbClr val="F26B43"/>
          </p15:clr>
        </p15:guide>
        <p15:guide id="47" orient="horz" pos="3383" userDrawn="1">
          <p15:clr>
            <a:srgbClr val="F26B43"/>
          </p15:clr>
        </p15:guide>
        <p15:guide id="48" orient="horz" pos="3536" userDrawn="1">
          <p15:clr>
            <a:srgbClr val="F26B43"/>
          </p15:clr>
        </p15:guide>
        <p15:guide id="49" orient="horz" pos="3689" userDrawn="1">
          <p15:clr>
            <a:srgbClr val="F26B43"/>
          </p15:clr>
        </p15:guide>
        <p15:guide id="50" orient="horz" pos="1088" userDrawn="1">
          <p15:clr>
            <a:srgbClr val="F26B43"/>
          </p15:clr>
        </p15:guide>
        <p15:guide id="51" pos="1708" userDrawn="1">
          <p15:clr>
            <a:srgbClr val="F26B43"/>
          </p15:clr>
        </p15:guide>
        <p15:guide id="52" pos="1663" userDrawn="1">
          <p15:clr>
            <a:srgbClr val="F26B43"/>
          </p15:clr>
        </p15:guide>
        <p15:guide id="53" pos="1277" userDrawn="1">
          <p15:clr>
            <a:srgbClr val="F26B43"/>
          </p15:clr>
        </p15:guide>
        <p15:guide id="54" pos="1232" userDrawn="1">
          <p15:clr>
            <a:srgbClr val="F26B43"/>
          </p15:clr>
        </p15:guide>
        <p15:guide id="55" pos="5541" userDrawn="1">
          <p15:clr>
            <a:srgbClr val="F26B43"/>
          </p15:clr>
        </p15:guide>
        <p15:guide id="56" pos="5586" userDrawn="1">
          <p15:clr>
            <a:srgbClr val="F26B43"/>
          </p15:clr>
        </p15:guide>
        <p15:guide id="57" pos="5972" userDrawn="1">
          <p15:clr>
            <a:srgbClr val="F26B43"/>
          </p15:clr>
        </p15:guide>
        <p15:guide id="58" pos="64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hyperlink" Target="mailto:pearsonmp@health.missouri.edu" TargetMode="External"/><Relationship Id="rId2" Type="http://schemas.openxmlformats.org/officeDocument/2006/relationships/hyperlink" Target="https://engagegrantsna.powerappsportals.com/" TargetMode="Externa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334697-629D-9542-A5EB-D6930DDEEFEC}"/>
              </a:ext>
            </a:extLst>
          </p:cNvPr>
          <p:cNvSpPr>
            <a:spLocks noGrp="1"/>
          </p:cNvSpPr>
          <p:nvPr>
            <p:ph type="title" idx="4294967295"/>
          </p:nvPr>
        </p:nvSpPr>
        <p:spPr>
          <a:xfrm>
            <a:off x="-191122" y="352554"/>
            <a:ext cx="12445468" cy="2519598"/>
          </a:xfrm>
        </p:spPr>
        <p:txBody>
          <a:bodyPr>
            <a:noAutofit/>
          </a:bodyPr>
          <a:lstStyle/>
          <a:p>
            <a:pPr algn="ctr"/>
            <a:r>
              <a:rPr lang="en-US" sz="4800" b="1" dirty="0"/>
              <a:t>AO Sports:</a:t>
            </a:r>
            <a:br>
              <a:rPr lang="en-US" sz="4800" b="1" dirty="0"/>
            </a:br>
            <a:r>
              <a:rPr lang="en-US" sz="4800" b="1" dirty="0"/>
              <a:t> </a:t>
            </a:r>
            <a:r>
              <a:rPr lang="en-US" sz="4400" b="1" dirty="0"/>
              <a:t>Principles of Sports Medicine</a:t>
            </a:r>
            <a:r>
              <a:rPr lang="en-US" sz="4400" dirty="0"/>
              <a:t> </a:t>
            </a:r>
            <a:r>
              <a:rPr lang="en-US" sz="4400" b="1" dirty="0"/>
              <a:t>Resident Course</a:t>
            </a:r>
            <a:br>
              <a:rPr lang="en-US" sz="4400" b="1" dirty="0"/>
            </a:br>
            <a:r>
              <a:rPr lang="en-US" sz="3600" kern="0" dirty="0">
                <a:solidFill>
                  <a:srgbClr val="042D98"/>
                </a:solidFill>
              </a:rPr>
              <a:t>2024</a:t>
            </a:r>
            <a:br>
              <a:rPr lang="en-US" sz="3600" kern="0" dirty="0">
                <a:solidFill>
                  <a:srgbClr val="042D98"/>
                </a:solidFill>
              </a:rPr>
            </a:br>
            <a:r>
              <a:rPr lang="en-US" kern="0" dirty="0">
                <a:solidFill>
                  <a:srgbClr val="042D98"/>
                </a:solidFill>
              </a:rPr>
              <a:t>AKA: AO Also Does Sports?</a:t>
            </a:r>
            <a:br>
              <a:rPr lang="en-US" sz="4000" kern="0" dirty="0">
                <a:solidFill>
                  <a:srgbClr val="042D98"/>
                </a:solidFill>
              </a:rPr>
            </a:br>
            <a:br>
              <a:rPr lang="en-US" sz="4800" kern="0" dirty="0">
                <a:solidFill>
                  <a:srgbClr val="042D98"/>
                </a:solidFill>
              </a:rPr>
            </a:br>
            <a:endParaRPr lang="en-US" sz="4800" b="1" dirty="0"/>
          </a:p>
        </p:txBody>
      </p:sp>
      <p:sp>
        <p:nvSpPr>
          <p:cNvPr id="6" name="Subtitle 2">
            <a:extLst>
              <a:ext uri="{FF2B5EF4-FFF2-40B4-BE49-F238E27FC236}">
                <a16:creationId xmlns:a16="http://schemas.microsoft.com/office/drawing/2014/main" id="{E9FC4911-1649-ED44-A73C-17B588B8CA93}"/>
              </a:ext>
            </a:extLst>
          </p:cNvPr>
          <p:cNvSpPr txBox="1">
            <a:spLocks/>
          </p:cNvSpPr>
          <p:nvPr/>
        </p:nvSpPr>
        <p:spPr bwMode="auto">
          <a:xfrm>
            <a:off x="-543168" y="3186667"/>
            <a:ext cx="4889197" cy="3126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1" fontAlgn="base" hangingPunct="1">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1" fontAlgn="base" hangingPunct="1">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1" fontAlgn="base" hangingPunct="1">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800" kern="0" dirty="0">
                <a:solidFill>
                  <a:srgbClr val="042D98"/>
                </a:solidFill>
              </a:rPr>
              <a:t>Brent Ponce, MD</a:t>
            </a:r>
          </a:p>
          <a:p>
            <a:pPr marL="0" indent="0" algn="ctr">
              <a:buNone/>
            </a:pPr>
            <a:r>
              <a:rPr lang="en-US" sz="1800" kern="0" dirty="0">
                <a:solidFill>
                  <a:srgbClr val="042D98"/>
                </a:solidFill>
              </a:rPr>
              <a:t>Chair of Research, Hughston Foundation</a:t>
            </a:r>
          </a:p>
          <a:p>
            <a:pPr marL="0" indent="0" algn="ctr">
              <a:buNone/>
            </a:pPr>
            <a:r>
              <a:rPr lang="en-US" sz="1800" kern="0" dirty="0">
                <a:solidFill>
                  <a:srgbClr val="042D98"/>
                </a:solidFill>
              </a:rPr>
              <a:t>Chair AO Sports</a:t>
            </a:r>
          </a:p>
          <a:p>
            <a:pPr marL="0" indent="0" algn="ctr">
              <a:buNone/>
            </a:pPr>
            <a:r>
              <a:rPr lang="en-US" sz="1800" kern="0" dirty="0">
                <a:solidFill>
                  <a:srgbClr val="042D98"/>
                </a:solidFill>
              </a:rPr>
              <a:t>COERG Founder</a:t>
            </a:r>
          </a:p>
          <a:p>
            <a:pPr marL="0" indent="0" algn="ctr">
              <a:buNone/>
            </a:pPr>
            <a:r>
              <a:rPr lang="en-US" sz="1800" kern="0" dirty="0">
                <a:solidFill>
                  <a:srgbClr val="042D98"/>
                </a:solidFill>
              </a:rPr>
              <a:t>Hughston Clinic</a:t>
            </a:r>
          </a:p>
          <a:p>
            <a:pPr marL="0" indent="0" algn="ctr">
              <a:buNone/>
            </a:pPr>
            <a:r>
              <a:rPr lang="en-US" sz="1800" kern="0" dirty="0">
                <a:solidFill>
                  <a:srgbClr val="042D98"/>
                </a:solidFill>
              </a:rPr>
              <a:t>Columbus, GA</a:t>
            </a:r>
          </a:p>
          <a:p>
            <a:pPr marL="0" indent="0" algn="ctr">
              <a:buNone/>
            </a:pPr>
            <a:r>
              <a:rPr lang="en-US" sz="1800" b="1" kern="0" dirty="0">
                <a:solidFill>
                  <a:srgbClr val="042D98"/>
                </a:solidFill>
              </a:rPr>
              <a:t>bponce@hughston.com</a:t>
            </a:r>
          </a:p>
        </p:txBody>
      </p:sp>
      <p:sp>
        <p:nvSpPr>
          <p:cNvPr id="5" name="Subtitle 2">
            <a:extLst>
              <a:ext uri="{FF2B5EF4-FFF2-40B4-BE49-F238E27FC236}">
                <a16:creationId xmlns:a16="http://schemas.microsoft.com/office/drawing/2014/main" id="{45FEE832-A790-F740-AF8E-9D47C9310D37}"/>
              </a:ext>
            </a:extLst>
          </p:cNvPr>
          <p:cNvSpPr txBox="1">
            <a:spLocks/>
          </p:cNvSpPr>
          <p:nvPr/>
        </p:nvSpPr>
        <p:spPr bwMode="auto">
          <a:xfrm>
            <a:off x="3759233" y="3139773"/>
            <a:ext cx="4889197" cy="3126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1" fontAlgn="base" hangingPunct="1">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1" fontAlgn="base" hangingPunct="1">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1" fontAlgn="base" hangingPunct="1">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800" kern="0" dirty="0">
                <a:solidFill>
                  <a:srgbClr val="042D98"/>
                </a:solidFill>
              </a:rPr>
              <a:t>James Stannard, MD</a:t>
            </a:r>
          </a:p>
          <a:p>
            <a:pPr marL="0" indent="0" algn="ctr">
              <a:buNone/>
            </a:pPr>
            <a:r>
              <a:rPr lang="en-US" sz="1800" kern="0" dirty="0">
                <a:solidFill>
                  <a:srgbClr val="042D98"/>
                </a:solidFill>
              </a:rPr>
              <a:t>Professor and Chair, University of Missouri Department of Orthopaedic </a:t>
            </a:r>
          </a:p>
          <a:p>
            <a:pPr marL="0" indent="0" algn="ctr">
              <a:buNone/>
            </a:pPr>
            <a:r>
              <a:rPr lang="en-US" sz="1800" kern="0" dirty="0">
                <a:solidFill>
                  <a:srgbClr val="042D98"/>
                </a:solidFill>
              </a:rPr>
              <a:t>Past AO NA President</a:t>
            </a:r>
          </a:p>
          <a:p>
            <a:pPr marL="0" indent="0" algn="ctr">
              <a:buNone/>
            </a:pPr>
            <a:r>
              <a:rPr lang="en-US" sz="1800" kern="0" dirty="0">
                <a:solidFill>
                  <a:srgbClr val="042D98"/>
                </a:solidFill>
              </a:rPr>
              <a:t>Past Chair AO Sports</a:t>
            </a:r>
          </a:p>
          <a:p>
            <a:pPr marL="0" indent="0" algn="ctr">
              <a:buNone/>
            </a:pPr>
            <a:r>
              <a:rPr lang="en-US" sz="1800" kern="0" dirty="0">
                <a:solidFill>
                  <a:srgbClr val="042D98"/>
                </a:solidFill>
              </a:rPr>
              <a:t>Columbia, MO</a:t>
            </a:r>
          </a:p>
          <a:p>
            <a:pPr marL="0" indent="0" algn="ctr">
              <a:buNone/>
            </a:pPr>
            <a:r>
              <a:rPr lang="en-US" sz="1800" b="1" kern="0" dirty="0">
                <a:solidFill>
                  <a:srgbClr val="042D98"/>
                </a:solidFill>
              </a:rPr>
              <a:t>stannardj@health.missouri.edu</a:t>
            </a:r>
          </a:p>
        </p:txBody>
      </p:sp>
      <p:sp>
        <p:nvSpPr>
          <p:cNvPr id="2" name="TextBox 1">
            <a:extLst>
              <a:ext uri="{FF2B5EF4-FFF2-40B4-BE49-F238E27FC236}">
                <a16:creationId xmlns:a16="http://schemas.microsoft.com/office/drawing/2014/main" id="{990FDF24-B1C0-CE49-B31C-D198481C056B}"/>
              </a:ext>
            </a:extLst>
          </p:cNvPr>
          <p:cNvSpPr txBox="1"/>
          <p:nvPr/>
        </p:nvSpPr>
        <p:spPr>
          <a:xfrm>
            <a:off x="8648430" y="3092881"/>
            <a:ext cx="3543570" cy="1077218"/>
          </a:xfrm>
          <a:prstGeom prst="rect">
            <a:avLst/>
          </a:prstGeom>
          <a:noFill/>
        </p:spPr>
        <p:txBody>
          <a:bodyPr wrap="square" rtlCol="0">
            <a:spAutoFit/>
          </a:bodyPr>
          <a:lstStyle/>
          <a:p>
            <a:pPr algn="ctr"/>
            <a:r>
              <a:rPr lang="en-US" sz="2800" dirty="0">
                <a:solidFill>
                  <a:schemeClr val="tx2"/>
                </a:solidFill>
                <a:latin typeface="Times" pitchFamily="2" charset="0"/>
              </a:rPr>
              <a:t>Selina Ziswiler</a:t>
            </a:r>
            <a:br>
              <a:rPr lang="en-US" dirty="0">
                <a:solidFill>
                  <a:schemeClr val="tx2"/>
                </a:solidFill>
                <a:latin typeface="Times" pitchFamily="2" charset="0"/>
              </a:rPr>
            </a:br>
            <a:r>
              <a:rPr lang="en-US" dirty="0">
                <a:solidFill>
                  <a:schemeClr val="tx2"/>
                </a:solidFill>
                <a:latin typeface="Times" pitchFamily="2" charset="0"/>
              </a:rPr>
              <a:t>Project Manager AO Sports</a:t>
            </a:r>
          </a:p>
          <a:p>
            <a:pPr algn="ctr"/>
            <a:r>
              <a:rPr lang="en-US" b="1" dirty="0">
                <a:solidFill>
                  <a:schemeClr val="tx2"/>
                </a:solidFill>
                <a:latin typeface="Times" pitchFamily="2" charset="0"/>
              </a:rPr>
              <a:t>selina.ziswiler@aofoundation.org </a:t>
            </a:r>
          </a:p>
        </p:txBody>
      </p:sp>
      <p:sp>
        <p:nvSpPr>
          <p:cNvPr id="3" name="TextBox 2">
            <a:extLst>
              <a:ext uri="{FF2B5EF4-FFF2-40B4-BE49-F238E27FC236}">
                <a16:creationId xmlns:a16="http://schemas.microsoft.com/office/drawing/2014/main" id="{238E9488-E308-5E43-AF46-1D4C0E0E507C}"/>
              </a:ext>
            </a:extLst>
          </p:cNvPr>
          <p:cNvSpPr txBox="1"/>
          <p:nvPr/>
        </p:nvSpPr>
        <p:spPr>
          <a:xfrm>
            <a:off x="1" y="6210794"/>
            <a:ext cx="12254346" cy="646331"/>
          </a:xfrm>
          <a:prstGeom prst="rect">
            <a:avLst/>
          </a:prstGeom>
          <a:noFill/>
        </p:spPr>
        <p:txBody>
          <a:bodyPr wrap="square" rtlCol="0">
            <a:spAutoFit/>
          </a:bodyPr>
          <a:lstStyle/>
          <a:p>
            <a:pPr algn="ctr"/>
            <a:r>
              <a:rPr lang="en-US" dirty="0">
                <a:solidFill>
                  <a:srgbClr val="042D98"/>
                </a:solidFill>
                <a:latin typeface="Times" pitchFamily="2" charset="0"/>
              </a:rPr>
              <a:t>AO Sports Steering Committee Members: Andrea </a:t>
            </a:r>
            <a:r>
              <a:rPr lang="en-US" dirty="0" err="1">
                <a:solidFill>
                  <a:srgbClr val="042D98"/>
                </a:solidFill>
                <a:latin typeface="Times" pitchFamily="2" charset="0"/>
              </a:rPr>
              <a:t>Achtnich</a:t>
            </a:r>
            <a:r>
              <a:rPr lang="en-US" dirty="0">
                <a:solidFill>
                  <a:srgbClr val="042D98"/>
                </a:solidFill>
                <a:latin typeface="Times" pitchFamily="2" charset="0"/>
              </a:rPr>
              <a:t> MD, Heather Cannon, Bassem Elhassan MD, </a:t>
            </a:r>
          </a:p>
          <a:p>
            <a:pPr algn="ctr"/>
            <a:r>
              <a:rPr lang="en-US" dirty="0">
                <a:solidFill>
                  <a:srgbClr val="042D98"/>
                </a:solidFill>
                <a:latin typeface="Times" pitchFamily="2" charset="0"/>
              </a:rPr>
              <a:t>Florian </a:t>
            </a:r>
            <a:r>
              <a:rPr lang="en-US" dirty="0" err="1">
                <a:solidFill>
                  <a:srgbClr val="042D98"/>
                </a:solidFill>
                <a:latin typeface="Times" pitchFamily="2" charset="0"/>
              </a:rPr>
              <a:t>Gebhard</a:t>
            </a:r>
            <a:r>
              <a:rPr lang="en-US" dirty="0">
                <a:solidFill>
                  <a:srgbClr val="042D98"/>
                </a:solidFill>
                <a:latin typeface="Times" pitchFamily="2" charset="0"/>
              </a:rPr>
              <a:t> MD , Martin Jaeger MD, Therese Kelley, Robert McGuire MD, Tim </a:t>
            </a:r>
            <a:r>
              <a:rPr lang="en-US" dirty="0" err="1">
                <a:solidFill>
                  <a:srgbClr val="042D98"/>
                </a:solidFill>
                <a:latin typeface="Times" pitchFamily="2" charset="0"/>
              </a:rPr>
              <a:t>Pohlemann</a:t>
            </a:r>
            <a:r>
              <a:rPr lang="en-US" dirty="0">
                <a:solidFill>
                  <a:srgbClr val="042D98"/>
                </a:solidFill>
                <a:latin typeface="Times" pitchFamily="2" charset="0"/>
              </a:rPr>
              <a:t> MD &amp; Miho Tanaka MD</a:t>
            </a:r>
          </a:p>
        </p:txBody>
      </p:sp>
    </p:spTree>
    <p:extLst>
      <p:ext uri="{BB962C8B-B14F-4D97-AF65-F5344CB8AC3E}">
        <p14:creationId xmlns:p14="http://schemas.microsoft.com/office/powerpoint/2010/main" val="340722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3977CE60-79D8-C144-B64F-DAAF98F2978C}"/>
              </a:ext>
            </a:extLst>
          </p:cNvPr>
          <p:cNvSpPr>
            <a:spLocks noGrp="1"/>
          </p:cNvSpPr>
          <p:nvPr>
            <p:ph idx="1"/>
          </p:nvPr>
        </p:nvSpPr>
        <p:spPr>
          <a:xfrm>
            <a:off x="670985" y="1984576"/>
            <a:ext cx="8809566" cy="4127399"/>
          </a:xfrm>
        </p:spPr>
        <p:txBody>
          <a:bodyPr/>
          <a:lstStyle/>
          <a:p>
            <a:pPr marL="0" indent="0">
              <a:buNone/>
            </a:pPr>
            <a:br>
              <a:rPr lang="en-GB" dirty="0"/>
            </a:br>
            <a:endParaRPr lang="en-GB" dirty="0"/>
          </a:p>
          <a:p>
            <a:pPr marL="0" indent="0">
              <a:buNone/>
            </a:pPr>
            <a:endParaRPr lang="en-GB" b="1" dirty="0">
              <a:solidFill>
                <a:schemeClr val="tx2"/>
              </a:solidFill>
            </a:endParaRPr>
          </a:p>
          <a:p>
            <a:pPr marL="0" indent="0">
              <a:buNone/>
            </a:pPr>
            <a:endParaRPr lang="en-GB" b="1" dirty="0">
              <a:solidFill>
                <a:schemeClr val="tx2"/>
              </a:solidFill>
            </a:endParaRPr>
          </a:p>
          <a:p>
            <a:pPr marL="0" indent="0">
              <a:buNone/>
            </a:pPr>
            <a:endParaRPr lang="en-GB" b="1" dirty="0">
              <a:solidFill>
                <a:schemeClr val="tx2"/>
              </a:solidFill>
            </a:endParaRPr>
          </a:p>
          <a:p>
            <a:pPr marL="0" indent="0">
              <a:buNone/>
            </a:pPr>
            <a:endParaRPr lang="en-GB" dirty="0"/>
          </a:p>
        </p:txBody>
      </p:sp>
      <p:pic>
        <p:nvPicPr>
          <p:cNvPr id="7" name="Picture 3">
            <a:extLst>
              <a:ext uri="{FF2B5EF4-FFF2-40B4-BE49-F238E27FC236}">
                <a16:creationId xmlns:a16="http://schemas.microsoft.com/office/drawing/2014/main" id="{CB4E5570-ED80-944E-AD40-F3A6CFD84CE6}"/>
              </a:ext>
            </a:extLst>
          </p:cNvPr>
          <p:cNvPicPr>
            <a:picLocks noChangeAspect="1"/>
          </p:cNvPicPr>
          <p:nvPr/>
        </p:nvPicPr>
        <p:blipFill rotWithShape="1">
          <a:blip r:embed="rId3">
            <a:extLst>
              <a:ext uri="{28A0092B-C50C-407E-A947-70E740481C1C}">
                <a14:useLocalDpi xmlns:a14="http://schemas.microsoft.com/office/drawing/2010/main" val="0"/>
              </a:ext>
            </a:extLst>
          </a:blip>
          <a:srcRect l="24401" t="10853" r="18195" b="3101"/>
          <a:stretch/>
        </p:blipFill>
        <p:spPr>
          <a:xfrm>
            <a:off x="4096877" y="2098680"/>
            <a:ext cx="3996000" cy="3996000"/>
          </a:xfrm>
          <a:prstGeom prst="ellipse">
            <a:avLst/>
          </a:prstGeom>
        </p:spPr>
      </p:pic>
      <p:sp>
        <p:nvSpPr>
          <p:cNvPr id="11" name="Textfeld 10">
            <a:extLst>
              <a:ext uri="{FF2B5EF4-FFF2-40B4-BE49-F238E27FC236}">
                <a16:creationId xmlns:a16="http://schemas.microsoft.com/office/drawing/2014/main" id="{0FA30EAC-AB52-364E-9F71-BC785486B4CB}"/>
              </a:ext>
            </a:extLst>
          </p:cNvPr>
          <p:cNvSpPr txBox="1"/>
          <p:nvPr/>
        </p:nvSpPr>
        <p:spPr>
          <a:xfrm>
            <a:off x="8817319" y="4994876"/>
            <a:ext cx="2060195" cy="707886"/>
          </a:xfrm>
          <a:prstGeom prst="rect">
            <a:avLst/>
          </a:prstGeom>
          <a:noFill/>
        </p:spPr>
        <p:txBody>
          <a:bodyPr wrap="square" lIns="91440" tIns="45720" rIns="91440" bIns="45720" rtlCol="0" anchor="t">
            <a:spAutoFit/>
          </a:bodyPr>
          <a:lstStyle/>
          <a:p>
            <a:r>
              <a:rPr lang="de-DE" sz="2000" b="1" dirty="0">
                <a:solidFill>
                  <a:schemeClr val="accent2"/>
                </a:solidFill>
              </a:rPr>
              <a:t>Soft-tissue Preservation</a:t>
            </a:r>
          </a:p>
        </p:txBody>
      </p:sp>
      <p:sp>
        <p:nvSpPr>
          <p:cNvPr id="12" name="Textfeld 15">
            <a:extLst>
              <a:ext uri="{FF2B5EF4-FFF2-40B4-BE49-F238E27FC236}">
                <a16:creationId xmlns:a16="http://schemas.microsoft.com/office/drawing/2014/main" id="{0587C2EF-4C8A-864A-BF2C-C7EF1EB9ED3F}"/>
              </a:ext>
            </a:extLst>
          </p:cNvPr>
          <p:cNvSpPr txBox="1"/>
          <p:nvPr/>
        </p:nvSpPr>
        <p:spPr>
          <a:xfrm>
            <a:off x="8667460" y="2286489"/>
            <a:ext cx="1785329" cy="707886"/>
          </a:xfrm>
          <a:prstGeom prst="rect">
            <a:avLst/>
          </a:prstGeom>
          <a:noFill/>
        </p:spPr>
        <p:txBody>
          <a:bodyPr wrap="square" rtlCol="0">
            <a:spAutoFit/>
          </a:bodyPr>
          <a:lstStyle/>
          <a:p>
            <a:r>
              <a:rPr lang="de-DE" sz="2000" b="1" dirty="0">
                <a:solidFill>
                  <a:schemeClr val="accent2"/>
                </a:solidFill>
              </a:rPr>
              <a:t>Fracture Fixation</a:t>
            </a:r>
          </a:p>
        </p:txBody>
      </p:sp>
      <p:sp>
        <p:nvSpPr>
          <p:cNvPr id="13" name="Textfeld 14">
            <a:extLst>
              <a:ext uri="{FF2B5EF4-FFF2-40B4-BE49-F238E27FC236}">
                <a16:creationId xmlns:a16="http://schemas.microsoft.com/office/drawing/2014/main" id="{E918A8C5-C245-AE49-9FD2-72B3399DE2C1}"/>
              </a:ext>
            </a:extLst>
          </p:cNvPr>
          <p:cNvSpPr txBox="1"/>
          <p:nvPr/>
        </p:nvSpPr>
        <p:spPr>
          <a:xfrm>
            <a:off x="1489765" y="2320549"/>
            <a:ext cx="2016226" cy="707886"/>
          </a:xfrm>
          <a:prstGeom prst="rect">
            <a:avLst/>
          </a:prstGeom>
          <a:noFill/>
        </p:spPr>
        <p:txBody>
          <a:bodyPr wrap="square" rtlCol="0">
            <a:spAutoFit/>
          </a:bodyPr>
          <a:lstStyle/>
          <a:p>
            <a:pPr algn="r"/>
            <a:r>
              <a:rPr lang="de-DE" sz="2000" b="1" dirty="0">
                <a:solidFill>
                  <a:schemeClr val="accent2"/>
                </a:solidFill>
              </a:rPr>
              <a:t>Fracture Realignment</a:t>
            </a:r>
          </a:p>
        </p:txBody>
      </p:sp>
      <p:sp>
        <p:nvSpPr>
          <p:cNvPr id="14" name="Textfeld 17">
            <a:extLst>
              <a:ext uri="{FF2B5EF4-FFF2-40B4-BE49-F238E27FC236}">
                <a16:creationId xmlns:a16="http://schemas.microsoft.com/office/drawing/2014/main" id="{25DA4C6F-F244-9A4C-A5EE-F41C99FF3256}"/>
              </a:ext>
            </a:extLst>
          </p:cNvPr>
          <p:cNvSpPr txBox="1"/>
          <p:nvPr/>
        </p:nvSpPr>
        <p:spPr>
          <a:xfrm>
            <a:off x="1561309" y="5104831"/>
            <a:ext cx="2016224" cy="707886"/>
          </a:xfrm>
          <a:prstGeom prst="rect">
            <a:avLst/>
          </a:prstGeom>
          <a:noFill/>
        </p:spPr>
        <p:txBody>
          <a:bodyPr wrap="square" rtlCol="0">
            <a:spAutoFit/>
          </a:bodyPr>
          <a:lstStyle/>
          <a:p>
            <a:pPr algn="r"/>
            <a:r>
              <a:rPr lang="de-DE" sz="2000" b="1" dirty="0">
                <a:solidFill>
                  <a:schemeClr val="accent2"/>
                </a:solidFill>
              </a:rPr>
              <a:t>Early Mobilization</a:t>
            </a:r>
          </a:p>
        </p:txBody>
      </p:sp>
      <p:sp>
        <p:nvSpPr>
          <p:cNvPr id="4" name="Foliennummernplatzhalter 3">
            <a:extLst>
              <a:ext uri="{FF2B5EF4-FFF2-40B4-BE49-F238E27FC236}">
                <a16:creationId xmlns:a16="http://schemas.microsoft.com/office/drawing/2014/main" id="{87FA938F-66D9-A84F-852E-8AA32F5F967E}"/>
              </a:ext>
            </a:extLst>
          </p:cNvPr>
          <p:cNvSpPr>
            <a:spLocks noGrp="1"/>
          </p:cNvSpPr>
          <p:nvPr>
            <p:ph type="sldNum" sz="quarter" idx="12"/>
          </p:nvPr>
        </p:nvSpPr>
        <p:spPr/>
        <p:txBody>
          <a:bodyPr/>
          <a:lstStyle/>
          <a:p>
            <a:fld id="{0A6ABA92-B65E-42F5-BB28-73DA50746AED}" type="slidenum">
              <a:rPr lang="en-GB" smtClean="0"/>
              <a:pPr/>
              <a:t>10</a:t>
            </a:fld>
            <a:endParaRPr lang="en-GB"/>
          </a:p>
        </p:txBody>
      </p:sp>
      <p:sp>
        <p:nvSpPr>
          <p:cNvPr id="5" name="Titel 4">
            <a:extLst>
              <a:ext uri="{FF2B5EF4-FFF2-40B4-BE49-F238E27FC236}">
                <a16:creationId xmlns:a16="http://schemas.microsoft.com/office/drawing/2014/main" id="{33451BC0-1468-4B4B-BEE5-15F5ECD061C1}"/>
              </a:ext>
            </a:extLst>
          </p:cNvPr>
          <p:cNvSpPr>
            <a:spLocks noGrp="1"/>
          </p:cNvSpPr>
          <p:nvPr>
            <p:ph type="title"/>
          </p:nvPr>
        </p:nvSpPr>
        <p:spPr>
          <a:xfrm>
            <a:off x="309311" y="242968"/>
            <a:ext cx="12409162" cy="966788"/>
          </a:xfrm>
        </p:spPr>
        <p:txBody>
          <a:bodyPr/>
          <a:lstStyle/>
          <a:p>
            <a:r>
              <a:rPr lang="en-GB" sz="4400" dirty="0"/>
              <a:t>AO’s Fracture Management </a:t>
            </a:r>
            <a:br>
              <a:rPr lang="en-GB" sz="4400" dirty="0"/>
            </a:br>
            <a:r>
              <a:rPr lang="en-GB" sz="4400" dirty="0"/>
              <a:t>Principles Revolutionized Fracture Care</a:t>
            </a:r>
            <a:endParaRPr lang="de-DE" sz="4400" dirty="0"/>
          </a:p>
        </p:txBody>
      </p:sp>
      <p:sp>
        <p:nvSpPr>
          <p:cNvPr id="19" name="Oval 18">
            <a:extLst>
              <a:ext uri="{FF2B5EF4-FFF2-40B4-BE49-F238E27FC236}">
                <a16:creationId xmlns:a16="http://schemas.microsoft.com/office/drawing/2014/main" id="{B84B553D-D28D-8A49-A6CC-57D269BF94CB}"/>
              </a:ext>
            </a:extLst>
          </p:cNvPr>
          <p:cNvSpPr/>
          <p:nvPr/>
        </p:nvSpPr>
        <p:spPr>
          <a:xfrm>
            <a:off x="4097870" y="2099722"/>
            <a:ext cx="3985462" cy="398546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5" name="Picture 13">
            <a:extLst>
              <a:ext uri="{FF2B5EF4-FFF2-40B4-BE49-F238E27FC236}">
                <a16:creationId xmlns:a16="http://schemas.microsoft.com/office/drawing/2014/main" id="{DFD9FA52-9704-9A4E-B979-47C098A34A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251512" y="1988697"/>
            <a:ext cx="1238063" cy="1261872"/>
          </a:xfrm>
          <a:prstGeom prst="rect">
            <a:avLst/>
          </a:prstGeom>
          <a:effectLst>
            <a:outerShdw blurRad="63500" sx="102000" sy="102000" algn="ctr" rotWithShape="0">
              <a:prstClr val="black">
                <a:alpha val="40000"/>
              </a:prstClr>
            </a:outerShdw>
          </a:effectLst>
        </p:spPr>
      </p:pic>
      <p:pic>
        <p:nvPicPr>
          <p:cNvPr id="16" name="Picture 16">
            <a:extLst>
              <a:ext uri="{FF2B5EF4-FFF2-40B4-BE49-F238E27FC236}">
                <a16:creationId xmlns:a16="http://schemas.microsoft.com/office/drawing/2014/main" id="{05EACD96-222F-CC4E-A669-0B13F22648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620183" y="4854866"/>
            <a:ext cx="1261872" cy="1257110"/>
          </a:xfrm>
          <a:prstGeom prst="rect">
            <a:avLst/>
          </a:prstGeom>
          <a:effectLst>
            <a:outerShdw blurRad="63500" sx="102000" sy="102000" algn="ctr" rotWithShape="0">
              <a:prstClr val="black">
                <a:alpha val="40000"/>
              </a:prstClr>
            </a:outerShdw>
          </a:effectLst>
        </p:spPr>
      </p:pic>
      <p:pic>
        <p:nvPicPr>
          <p:cNvPr id="17" name="Picture 17">
            <a:extLst>
              <a:ext uri="{FF2B5EF4-FFF2-40B4-BE49-F238E27FC236}">
                <a16:creationId xmlns:a16="http://schemas.microsoft.com/office/drawing/2014/main" id="{63E0D8F6-EA05-3547-9413-DE50FE200A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439193" y="4592053"/>
            <a:ext cx="1261872" cy="1254742"/>
          </a:xfrm>
          <a:prstGeom prst="rect">
            <a:avLst/>
          </a:prstGeom>
          <a:effectLst>
            <a:outerShdw blurRad="63500" sx="102000" sy="102000" algn="ctr" rotWithShape="0">
              <a:prstClr val="black">
                <a:alpha val="40000"/>
              </a:prstClr>
            </a:outerShdw>
          </a:effectLst>
        </p:spPr>
      </p:pic>
      <p:pic>
        <p:nvPicPr>
          <p:cNvPr id="18" name="Picture 23">
            <a:extLst>
              <a:ext uri="{FF2B5EF4-FFF2-40B4-BE49-F238E27FC236}">
                <a16:creationId xmlns:a16="http://schemas.microsoft.com/office/drawing/2014/main" id="{FFDA6122-C803-2F4F-BFB4-FB895ED74B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627313" y="2099222"/>
            <a:ext cx="1254742" cy="126187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02370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200" fill="hold"/>
                                        <p:tgtEl>
                                          <p:spTgt spid="19"/>
                                        </p:tgtEl>
                                        <p:attrNameLst>
                                          <p:attrName>ppt_w</p:attrName>
                                        </p:attrNameLst>
                                      </p:cBhvr>
                                      <p:tavLst>
                                        <p:tav tm="0">
                                          <p:val>
                                            <p:fltVal val="0"/>
                                          </p:val>
                                        </p:tav>
                                        <p:tav tm="100000">
                                          <p:val>
                                            <p:strVal val="#ppt_w"/>
                                          </p:val>
                                        </p:tav>
                                      </p:tavLst>
                                    </p:anim>
                                    <p:anim calcmode="lin" valueType="num">
                                      <p:cBhvr>
                                        <p:cTn id="14" dur="200" fill="hold"/>
                                        <p:tgtEl>
                                          <p:spTgt spid="19"/>
                                        </p:tgtEl>
                                        <p:attrNameLst>
                                          <p:attrName>ppt_h</p:attrName>
                                        </p:attrNameLst>
                                      </p:cBhvr>
                                      <p:tavLst>
                                        <p:tav tm="0">
                                          <p:val>
                                            <p:fltVal val="0"/>
                                          </p:val>
                                        </p:tav>
                                        <p:tav tm="100000">
                                          <p:val>
                                            <p:strVal val="#ppt_h"/>
                                          </p:val>
                                        </p:tav>
                                      </p:tavLst>
                                    </p:anim>
                                    <p:animEffect transition="in" filter="fade">
                                      <p:cBhvr>
                                        <p:cTn id="15" dur="200"/>
                                        <p:tgtEl>
                                          <p:spTgt spid="19"/>
                                        </p:tgtEl>
                                      </p:cBhvr>
                                    </p:animEffect>
                                  </p:childTnLst>
                                </p:cTn>
                              </p:par>
                            </p:childTnLst>
                          </p:cTn>
                        </p:par>
                        <p:par>
                          <p:cTn id="16" fill="hold">
                            <p:stCondLst>
                              <p:cond delay="700"/>
                            </p:stCondLst>
                            <p:childTnLst>
                              <p:par>
                                <p:cTn id="17" presetID="10" presetClass="entr" presetSubtype="0" fill="hold" nodeType="after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300"/>
                                        <p:tgtEl>
                                          <p:spTgt spid="13"/>
                                        </p:tgtEl>
                                      </p:cBhvr>
                                    </p:animEffect>
                                  </p:childTnLst>
                                </p:cTn>
                              </p:par>
                            </p:childTnLst>
                          </p:cTn>
                        </p:par>
                        <p:par>
                          <p:cTn id="23" fill="hold">
                            <p:stCondLst>
                              <p:cond delay="2200"/>
                            </p:stCondLst>
                            <p:childTnLst>
                              <p:par>
                                <p:cTn id="24" presetID="10" presetClass="entr" presetSubtype="0" fill="hold" nodeType="afterEffect">
                                  <p:stCondLst>
                                    <p:cond delay="10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1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300"/>
                                        <p:tgtEl>
                                          <p:spTgt spid="12"/>
                                        </p:tgtEl>
                                      </p:cBhvr>
                                    </p:animEffect>
                                  </p:childTnLst>
                                </p:cTn>
                              </p:par>
                            </p:childTnLst>
                          </p:cTn>
                        </p:par>
                        <p:par>
                          <p:cTn id="30" fill="hold">
                            <p:stCondLst>
                              <p:cond delay="3700"/>
                            </p:stCondLst>
                            <p:childTnLst>
                              <p:par>
                                <p:cTn id="31" presetID="10" presetClass="entr" presetSubtype="0" fill="hold" nodeType="afterEffect">
                                  <p:stCondLst>
                                    <p:cond delay="10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1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300"/>
                                        <p:tgtEl>
                                          <p:spTgt spid="11"/>
                                        </p:tgtEl>
                                      </p:cBhvr>
                                    </p:animEffect>
                                  </p:childTnLst>
                                </p:cTn>
                              </p:par>
                            </p:childTnLst>
                          </p:cTn>
                        </p:par>
                        <p:par>
                          <p:cTn id="37" fill="hold">
                            <p:stCondLst>
                              <p:cond delay="5200"/>
                            </p:stCondLst>
                            <p:childTnLst>
                              <p:par>
                                <p:cTn id="38" presetID="10" presetClass="entr" presetSubtype="0" fill="hold" nodeType="afterEffect">
                                  <p:stCondLst>
                                    <p:cond delay="10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5DD2-F83B-AA4E-BCD0-72E6F4191A85}"/>
              </a:ext>
            </a:extLst>
          </p:cNvPr>
          <p:cNvSpPr>
            <a:spLocks noGrp="1"/>
          </p:cNvSpPr>
          <p:nvPr>
            <p:ph type="title"/>
          </p:nvPr>
        </p:nvSpPr>
        <p:spPr/>
        <p:txBody>
          <a:bodyPr/>
          <a:lstStyle/>
          <a:p>
            <a:r>
              <a:rPr lang="en-US" sz="4400" dirty="0"/>
              <a:t>AO History Cont.</a:t>
            </a:r>
          </a:p>
        </p:txBody>
      </p:sp>
      <p:sp>
        <p:nvSpPr>
          <p:cNvPr id="3" name="Content Placeholder 2">
            <a:extLst>
              <a:ext uri="{FF2B5EF4-FFF2-40B4-BE49-F238E27FC236}">
                <a16:creationId xmlns:a16="http://schemas.microsoft.com/office/drawing/2014/main" id="{9D9C807E-1183-5844-B4A1-D78FCAF1E27C}"/>
              </a:ext>
            </a:extLst>
          </p:cNvPr>
          <p:cNvSpPr>
            <a:spLocks noGrp="1"/>
          </p:cNvSpPr>
          <p:nvPr>
            <p:ph idx="1"/>
          </p:nvPr>
        </p:nvSpPr>
        <p:spPr>
          <a:xfrm>
            <a:off x="337849" y="902363"/>
            <a:ext cx="10874375" cy="5056930"/>
          </a:xfrm>
        </p:spPr>
        <p:txBody>
          <a:bodyPr/>
          <a:lstStyle/>
          <a:p>
            <a:endParaRPr lang="en-US" sz="2400" dirty="0"/>
          </a:p>
          <a:p>
            <a:r>
              <a:rPr lang="en-US" sz="3200" dirty="0"/>
              <a:t>AO Foundation </a:t>
            </a:r>
            <a:r>
              <a:rPr lang="en-US" sz="2400" dirty="0"/>
              <a:t>(1958 Society/1984 Foundation)  </a:t>
            </a:r>
          </a:p>
          <a:p>
            <a:r>
              <a:rPr lang="en-US" sz="2400" dirty="0"/>
              <a:t>	- </a:t>
            </a:r>
            <a:r>
              <a:rPr lang="en-GB" sz="2400" spc="-50" dirty="0"/>
              <a:t>A medically guided, not-for-profit, global network of health-care professionals</a:t>
            </a:r>
            <a:r>
              <a:rPr lang="en-US" sz="2400" dirty="0"/>
              <a:t> </a:t>
            </a:r>
          </a:p>
          <a:p>
            <a:pPr indent="298450"/>
            <a:r>
              <a:rPr lang="en-US" sz="2400" dirty="0"/>
              <a:t>AO VET (1969)</a:t>
            </a:r>
          </a:p>
          <a:p>
            <a:pPr indent="247650"/>
            <a:r>
              <a:rPr lang="en-US" sz="2400" dirty="0"/>
              <a:t>AO SPINE (2003)</a:t>
            </a:r>
          </a:p>
          <a:p>
            <a:pPr indent="247650"/>
            <a:r>
              <a:rPr lang="en-US" sz="2400" dirty="0"/>
              <a:t>AO CMF (2008)</a:t>
            </a:r>
          </a:p>
          <a:p>
            <a:pPr indent="247650"/>
            <a:r>
              <a:rPr lang="en-US" sz="2400" dirty="0"/>
              <a:t>AO TRAUMA (2008)</a:t>
            </a:r>
          </a:p>
          <a:p>
            <a:pPr indent="247650"/>
            <a:r>
              <a:rPr lang="en-US" sz="2400" dirty="0"/>
              <a:t>AO RECON (2014)</a:t>
            </a:r>
          </a:p>
          <a:p>
            <a:pPr indent="247650"/>
            <a:r>
              <a:rPr lang="en-US" sz="2400" b="1" i="1" dirty="0"/>
              <a:t>…. AO SPORTS (initiative began in 2020)</a:t>
            </a:r>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0DD2D413-C6B7-E84F-8560-A01AB82FB839}"/>
              </a:ext>
            </a:extLst>
          </p:cNvPr>
          <p:cNvSpPr>
            <a:spLocks noGrp="1"/>
          </p:cNvSpPr>
          <p:nvPr>
            <p:ph type="sldNum" sz="quarter" idx="12"/>
          </p:nvPr>
        </p:nvSpPr>
        <p:spPr/>
        <p:txBody>
          <a:bodyPr/>
          <a:lstStyle/>
          <a:p>
            <a:fld id="{7269524C-7646-2E47-B43C-71B9D82A1574}" type="slidenum">
              <a:rPr lang="en-US" smtClean="0"/>
              <a:t>11</a:t>
            </a:fld>
            <a:endParaRPr lang="en-US"/>
          </a:p>
        </p:txBody>
      </p:sp>
      <p:sp>
        <p:nvSpPr>
          <p:cNvPr id="5" name="TextBox 4">
            <a:extLst>
              <a:ext uri="{FF2B5EF4-FFF2-40B4-BE49-F238E27FC236}">
                <a16:creationId xmlns:a16="http://schemas.microsoft.com/office/drawing/2014/main" id="{BCB193EC-1790-CF4E-B704-7C0B305E5FE6}"/>
              </a:ext>
            </a:extLst>
          </p:cNvPr>
          <p:cNvSpPr txBox="1"/>
          <p:nvPr/>
        </p:nvSpPr>
        <p:spPr>
          <a:xfrm>
            <a:off x="7748588" y="2761494"/>
            <a:ext cx="3784600" cy="2431435"/>
          </a:xfrm>
          <a:prstGeom prst="rect">
            <a:avLst/>
          </a:prstGeom>
          <a:noFill/>
        </p:spPr>
        <p:txBody>
          <a:bodyPr wrap="square" rtlCol="0">
            <a:spAutoFit/>
          </a:bodyPr>
          <a:lstStyle/>
          <a:p>
            <a:r>
              <a:rPr lang="en-US" sz="3200" dirty="0">
                <a:latin typeface="Times" pitchFamily="2" charset="0"/>
              </a:rPr>
              <a:t>AO Regions</a:t>
            </a:r>
          </a:p>
          <a:p>
            <a:pPr marL="298450"/>
            <a:r>
              <a:rPr lang="en-US" sz="2400" dirty="0">
                <a:latin typeface="Times" pitchFamily="2" charset="0"/>
              </a:rPr>
              <a:t>AO NA (1992)</a:t>
            </a:r>
          </a:p>
          <a:p>
            <a:pPr marL="298450"/>
            <a:r>
              <a:rPr lang="en-US" sz="2400" dirty="0">
                <a:latin typeface="Times" pitchFamily="2" charset="0"/>
              </a:rPr>
              <a:t>AO Asia Pacific (1994)</a:t>
            </a:r>
          </a:p>
          <a:p>
            <a:pPr marL="298450"/>
            <a:r>
              <a:rPr lang="en-US" sz="2400" dirty="0">
                <a:latin typeface="Times" pitchFamily="2" charset="0"/>
              </a:rPr>
              <a:t>AO Latin America (1998)</a:t>
            </a:r>
          </a:p>
          <a:p>
            <a:pPr marL="298450"/>
            <a:r>
              <a:rPr lang="en-US" sz="2400" dirty="0">
                <a:latin typeface="Times" pitchFamily="2" charset="0"/>
              </a:rPr>
              <a:t>AO Middle East (2006)</a:t>
            </a:r>
          </a:p>
          <a:p>
            <a:endParaRPr lang="en-US" sz="2400" dirty="0">
              <a:latin typeface="Times" pitchFamily="2" charset="0"/>
            </a:endParaRPr>
          </a:p>
        </p:txBody>
      </p:sp>
      <p:pic>
        <p:nvPicPr>
          <p:cNvPr id="6" name="Picture 5">
            <a:extLst>
              <a:ext uri="{FF2B5EF4-FFF2-40B4-BE49-F238E27FC236}">
                <a16:creationId xmlns:a16="http://schemas.microsoft.com/office/drawing/2014/main" id="{00A535BF-28B7-134D-8AED-FED5A43E9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5025973"/>
            <a:ext cx="3776648" cy="1695502"/>
          </a:xfrm>
          <a:prstGeom prst="rect">
            <a:avLst/>
          </a:prstGeom>
        </p:spPr>
      </p:pic>
    </p:spTree>
    <p:extLst>
      <p:ext uri="{BB962C8B-B14F-4D97-AF65-F5344CB8AC3E}">
        <p14:creationId xmlns:p14="http://schemas.microsoft.com/office/powerpoint/2010/main" val="1810790849"/>
      </p:ext>
    </p:extLst>
  </p:cSld>
  <p:clrMapOvr>
    <a:masterClrMapping/>
  </p:clrMapOvr>
  <p:transition spd="med"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9BFD03E-CC49-4E80-AADF-041C78F8571D}"/>
              </a:ext>
            </a:extLst>
          </p:cNvPr>
          <p:cNvSpPr>
            <a:spLocks noGrp="1"/>
          </p:cNvSpPr>
          <p:nvPr>
            <p:ph idx="1"/>
          </p:nvPr>
        </p:nvSpPr>
        <p:spPr/>
        <p:txBody>
          <a:bodyPr/>
          <a:lstStyle/>
          <a:p>
            <a:pPr marL="0" indent="0">
              <a:buNone/>
            </a:pPr>
            <a:br>
              <a:rPr lang="en-GB"/>
            </a:br>
            <a:endParaRPr lang="en-GB"/>
          </a:p>
          <a:p>
            <a:pPr marL="0" indent="0">
              <a:buNone/>
            </a:pPr>
            <a:endParaRPr lang="en-GB" b="1">
              <a:solidFill>
                <a:schemeClr val="tx2"/>
              </a:solidFill>
            </a:endParaRPr>
          </a:p>
          <a:p>
            <a:pPr marL="0" indent="0">
              <a:buNone/>
            </a:pPr>
            <a:endParaRPr lang="en-GB" b="1">
              <a:solidFill>
                <a:schemeClr val="tx2"/>
              </a:solidFill>
            </a:endParaRPr>
          </a:p>
          <a:p>
            <a:pPr marL="0" indent="0">
              <a:buNone/>
            </a:pPr>
            <a:endParaRPr lang="en-GB" b="1">
              <a:solidFill>
                <a:schemeClr val="tx2"/>
              </a:solidFill>
            </a:endParaRPr>
          </a:p>
          <a:p>
            <a:pPr marL="0" indent="0">
              <a:buNone/>
            </a:pPr>
            <a:endParaRPr lang="en-GB"/>
          </a:p>
        </p:txBody>
      </p:sp>
      <p:sp>
        <p:nvSpPr>
          <p:cNvPr id="7" name="Foliennummernplatzhalter 6">
            <a:extLst>
              <a:ext uri="{FF2B5EF4-FFF2-40B4-BE49-F238E27FC236}">
                <a16:creationId xmlns:a16="http://schemas.microsoft.com/office/drawing/2014/main" id="{B56AB8CA-76C4-4CBD-83E8-B3CFE85734E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6ABA92-B65E-42F5-BB28-73DA50746AED}" type="slidenum">
              <a:rPr kumimoji="0" lang="en-GB" sz="800" b="1"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srgbClr val="000000"/>
              </a:solidFill>
              <a:effectLst/>
              <a:uLnTx/>
              <a:uFillTx/>
              <a:latin typeface="Arial"/>
              <a:ea typeface="+mn-ea"/>
              <a:cs typeface="+mn-cs"/>
            </a:endParaRPr>
          </a:p>
        </p:txBody>
      </p:sp>
      <p:sp>
        <p:nvSpPr>
          <p:cNvPr id="13" name="Titel 1">
            <a:extLst>
              <a:ext uri="{FF2B5EF4-FFF2-40B4-BE49-F238E27FC236}">
                <a16:creationId xmlns:a16="http://schemas.microsoft.com/office/drawing/2014/main" id="{ABC2E5D3-CAEA-4D30-81CB-4A0CDD8536D2}"/>
              </a:ext>
            </a:extLst>
          </p:cNvPr>
          <p:cNvSpPr txBox="1">
            <a:spLocks/>
          </p:cNvSpPr>
          <p:nvPr/>
        </p:nvSpPr>
        <p:spPr>
          <a:xfrm>
            <a:off x="508000" y="531813"/>
            <a:ext cx="11176000" cy="68580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b="1" kern="1200">
                <a:solidFill>
                  <a:schemeClr val="tx2"/>
                </a:solidFill>
                <a:latin typeface="+mj-lt"/>
                <a:ea typeface="+mj-ea"/>
                <a:cs typeface="+mj-cs"/>
              </a:defRPr>
            </a:lvl1pPr>
          </a:lstStyle>
          <a:p>
            <a:pPr marL="0" marR="0" lvl="0" indent="0" algn="l" defTabSz="914400" rtl="0" eaLnBrk="1" fontAlgn="auto" latinLnBrk="0" hangingPunct="1">
              <a:lnSpc>
                <a:spcPts val="2600"/>
              </a:lnSpc>
              <a:spcBef>
                <a:spcPct val="0"/>
              </a:spcBef>
              <a:spcAft>
                <a:spcPts val="0"/>
              </a:spcAft>
              <a:buClrTx/>
              <a:buSzTx/>
              <a:buFontTx/>
              <a:buNone/>
              <a:tabLst/>
              <a:defRPr/>
            </a:pPr>
            <a:endParaRPr kumimoji="0" lang="de-DE" sz="2400" b="1" i="0" u="none" strike="noStrike" kern="1200" cap="none" spc="0" normalizeH="0" baseline="0" noProof="0">
              <a:ln>
                <a:noFill/>
              </a:ln>
              <a:solidFill>
                <a:srgbClr val="042D98"/>
              </a:solidFill>
              <a:effectLst/>
              <a:uLnTx/>
              <a:uFillTx/>
              <a:latin typeface="Arial"/>
              <a:ea typeface="+mj-ea"/>
              <a:cs typeface="+mj-cs"/>
            </a:endParaRPr>
          </a:p>
        </p:txBody>
      </p:sp>
      <p:pic>
        <p:nvPicPr>
          <p:cNvPr id="18" name="Grafik 12">
            <a:extLst>
              <a:ext uri="{FF2B5EF4-FFF2-40B4-BE49-F238E27FC236}">
                <a16:creationId xmlns:a16="http://schemas.microsoft.com/office/drawing/2014/main" id="{7C553F3C-AC64-4F2D-8F6F-9E002E178C26}"/>
              </a:ext>
            </a:extLst>
          </p:cNvPr>
          <p:cNvPicPr>
            <a:picLocks noChangeAspect="1"/>
          </p:cNvPicPr>
          <p:nvPr/>
        </p:nvPicPr>
        <p:blipFill rotWithShape="1">
          <a:blip r:embed="rId2">
            <a:alphaModFix amt="70000"/>
            <a:extLst>
              <a:ext uri="{28A0092B-C50C-407E-A947-70E740481C1C}">
                <a14:useLocalDpi xmlns:a14="http://schemas.microsoft.com/office/drawing/2010/main"/>
              </a:ext>
            </a:extLst>
          </a:blip>
          <a:srcRect t="2038"/>
          <a:stretch/>
        </p:blipFill>
        <p:spPr>
          <a:xfrm>
            <a:off x="862037" y="1517650"/>
            <a:ext cx="10743287" cy="4718416"/>
          </a:xfrm>
          <a:prstGeom prst="rect">
            <a:avLst/>
          </a:prstGeom>
        </p:spPr>
      </p:pic>
      <p:sp>
        <p:nvSpPr>
          <p:cNvPr id="19" name="Titel 1">
            <a:extLst>
              <a:ext uri="{FF2B5EF4-FFF2-40B4-BE49-F238E27FC236}">
                <a16:creationId xmlns:a16="http://schemas.microsoft.com/office/drawing/2014/main" id="{2D161681-E988-4FCD-A302-698AF91BA552}"/>
              </a:ext>
            </a:extLst>
          </p:cNvPr>
          <p:cNvSpPr txBox="1">
            <a:spLocks/>
          </p:cNvSpPr>
          <p:nvPr/>
        </p:nvSpPr>
        <p:spPr>
          <a:xfrm>
            <a:off x="508000" y="531813"/>
            <a:ext cx="11176000" cy="68580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b="1" kern="1200">
                <a:solidFill>
                  <a:schemeClr val="tx2"/>
                </a:solidFill>
                <a:latin typeface="+mj-lt"/>
                <a:ea typeface="+mj-ea"/>
                <a:cs typeface="+mj-cs"/>
              </a:defRPr>
            </a:lvl1pPr>
          </a:lstStyle>
          <a:p>
            <a:pPr marL="0" marR="0" lvl="0" indent="0" algn="l" defTabSz="914400" rtl="0" eaLnBrk="1" fontAlgn="auto" latinLnBrk="0" hangingPunct="1">
              <a:lnSpc>
                <a:spcPts val="2600"/>
              </a:lnSpc>
              <a:spcBef>
                <a:spcPct val="0"/>
              </a:spcBef>
              <a:spcAft>
                <a:spcPts val="0"/>
              </a:spcAft>
              <a:buClrTx/>
              <a:buSzTx/>
              <a:buFontTx/>
              <a:buNone/>
              <a:tabLst/>
              <a:defRPr/>
            </a:pPr>
            <a:endParaRPr kumimoji="0" lang="de-DE" sz="2400" b="1" i="0" u="none" strike="noStrike" kern="1200" cap="none" spc="0" normalizeH="0" baseline="0" noProof="0">
              <a:ln>
                <a:noFill/>
              </a:ln>
              <a:solidFill>
                <a:srgbClr val="042D98"/>
              </a:solidFill>
              <a:effectLst/>
              <a:uLnTx/>
              <a:uFillTx/>
              <a:latin typeface="Arial"/>
              <a:ea typeface="+mj-ea"/>
              <a:cs typeface="+mj-cs"/>
            </a:endParaRPr>
          </a:p>
        </p:txBody>
      </p:sp>
      <p:sp>
        <p:nvSpPr>
          <p:cNvPr id="20" name="Textfeld 6">
            <a:extLst>
              <a:ext uri="{FF2B5EF4-FFF2-40B4-BE49-F238E27FC236}">
                <a16:creationId xmlns:a16="http://schemas.microsoft.com/office/drawing/2014/main" id="{4EE224EC-DA8F-4AAB-B37F-C971A6FEAD8A}"/>
              </a:ext>
            </a:extLst>
          </p:cNvPr>
          <p:cNvSpPr txBox="1"/>
          <p:nvPr/>
        </p:nvSpPr>
        <p:spPr>
          <a:xfrm>
            <a:off x="89958" y="4489878"/>
            <a:ext cx="3480904" cy="212248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dirty="0">
                <a:ln>
                  <a:noFill/>
                </a:ln>
                <a:solidFill>
                  <a:srgbClr val="042D98"/>
                </a:solidFill>
                <a:effectLst/>
                <a:uLnTx/>
                <a:uFillTx/>
                <a:latin typeface="Arial"/>
                <a:ea typeface="+mn-ea"/>
                <a:cs typeface="+mn-cs"/>
              </a:rPr>
              <a:t>More than </a:t>
            </a:r>
            <a:br>
              <a:rPr kumimoji="0" lang="en" sz="2000" b="0" i="0" u="none" strike="noStrike" kern="1200" cap="none" spc="0" normalizeH="0" baseline="0" noProof="0" dirty="0">
                <a:ln>
                  <a:noFill/>
                </a:ln>
                <a:solidFill>
                  <a:srgbClr val="042D98"/>
                </a:solidFill>
                <a:effectLst/>
                <a:uLnTx/>
                <a:uFillTx/>
                <a:latin typeface="Arial"/>
                <a:ea typeface="+mn-ea"/>
                <a:cs typeface="+mn-cs"/>
              </a:rPr>
            </a:br>
            <a:r>
              <a:rPr lang="en" sz="2000" b="1" dirty="0">
                <a:solidFill>
                  <a:srgbClr val="042D98"/>
                </a:solidFill>
                <a:latin typeface="Arial"/>
              </a:rPr>
              <a:t>1 million</a:t>
            </a:r>
            <a:r>
              <a:rPr kumimoji="0" lang="en" sz="2000" b="1" i="0" u="none" strike="noStrike" kern="1200" cap="none" spc="0" normalizeH="0" baseline="0" noProof="0" dirty="0">
                <a:ln>
                  <a:noFill/>
                </a:ln>
                <a:solidFill>
                  <a:srgbClr val="042D98"/>
                </a:solidFill>
                <a:effectLst/>
                <a:uLnTx/>
                <a:uFillTx/>
                <a:latin typeface="Arial"/>
                <a:ea typeface="+mn-ea"/>
                <a:cs typeface="+mn-cs"/>
              </a:rPr>
              <a:t> participants</a:t>
            </a:r>
            <a:br>
              <a:rPr kumimoji="0" lang="en" sz="2000" b="0" i="0" u="none" strike="noStrike" kern="1200" cap="none" spc="0" normalizeH="0" baseline="0" noProof="0" dirty="0">
                <a:ln>
                  <a:noFill/>
                </a:ln>
                <a:solidFill>
                  <a:srgbClr val="042D98"/>
                </a:solidFill>
                <a:effectLst/>
                <a:uLnTx/>
                <a:uFillTx/>
                <a:latin typeface="Arial"/>
                <a:ea typeface="+mn-ea"/>
                <a:cs typeface="+mn-cs"/>
              </a:rPr>
            </a:br>
            <a:r>
              <a:rPr kumimoji="0" lang="en" sz="2000" b="0" i="0" u="none" strike="noStrike" kern="1200" cap="none" spc="0" normalizeH="0" baseline="0" noProof="0" dirty="0">
                <a:ln>
                  <a:noFill/>
                </a:ln>
                <a:solidFill>
                  <a:srgbClr val="042D98"/>
                </a:solidFill>
                <a:effectLst/>
                <a:uLnTx/>
                <a:uFillTx/>
                <a:latin typeface="Arial"/>
                <a:ea typeface="+mn-ea"/>
                <a:cs typeface="+mn-cs"/>
              </a:rPr>
              <a:t>in AO courses to date</a:t>
            </a:r>
          </a:p>
        </p:txBody>
      </p:sp>
      <p:sp>
        <p:nvSpPr>
          <p:cNvPr id="21" name="Textfeld 7">
            <a:extLst>
              <a:ext uri="{FF2B5EF4-FFF2-40B4-BE49-F238E27FC236}">
                <a16:creationId xmlns:a16="http://schemas.microsoft.com/office/drawing/2014/main" id="{DDB592CD-6E5B-44F4-BE19-7B021C93E6CE}"/>
              </a:ext>
            </a:extLst>
          </p:cNvPr>
          <p:cNvSpPr txBox="1"/>
          <p:nvPr/>
        </p:nvSpPr>
        <p:spPr>
          <a:xfrm>
            <a:off x="4359958" y="4413616"/>
            <a:ext cx="3295374" cy="212248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dirty="0">
                <a:ln>
                  <a:noFill/>
                </a:ln>
                <a:solidFill>
                  <a:srgbClr val="042D98"/>
                </a:solidFill>
                <a:effectLst/>
                <a:uLnTx/>
                <a:uFillTx/>
                <a:latin typeface="Arial"/>
                <a:ea typeface="+mn-ea"/>
                <a:cs typeface="+mn-cs"/>
              </a:rPr>
              <a:t>AO educates more than </a:t>
            </a:r>
            <a:br>
              <a:rPr kumimoji="0" lang="en" sz="2000" b="0" i="0" u="none" strike="noStrike" kern="1200" cap="none" spc="0" normalizeH="0" baseline="0" noProof="0" dirty="0">
                <a:ln>
                  <a:noFill/>
                </a:ln>
                <a:solidFill>
                  <a:srgbClr val="042D98"/>
                </a:solidFill>
                <a:effectLst/>
                <a:uLnTx/>
                <a:uFillTx/>
                <a:latin typeface="Arial"/>
                <a:ea typeface="+mn-ea"/>
                <a:cs typeface="+mn-cs"/>
              </a:rPr>
            </a:br>
            <a:r>
              <a:rPr lang="en" sz="2000" b="1" dirty="0">
                <a:solidFill>
                  <a:srgbClr val="042D98"/>
                </a:solidFill>
                <a:latin typeface="Arial"/>
              </a:rPr>
              <a:t>82</a:t>
            </a:r>
            <a:r>
              <a:rPr kumimoji="0" lang="en" sz="2000" b="1" i="0" u="none" strike="noStrike" kern="1200" cap="none" spc="0" normalizeH="0" baseline="0" noProof="0" dirty="0">
                <a:ln>
                  <a:noFill/>
                </a:ln>
                <a:solidFill>
                  <a:srgbClr val="042D98"/>
                </a:solidFill>
                <a:effectLst/>
                <a:uLnTx/>
                <a:uFillTx/>
                <a:latin typeface="Arial"/>
                <a:ea typeface="+mn-ea"/>
                <a:cs typeface="+mn-cs"/>
              </a:rPr>
              <a:t>,600 participants </a:t>
            </a:r>
            <a:br>
              <a:rPr kumimoji="0" lang="en" sz="2000" b="0" i="0" u="none" strike="noStrike" kern="1200" cap="none" spc="0" normalizeH="0" baseline="0" noProof="0" dirty="0">
                <a:ln>
                  <a:noFill/>
                </a:ln>
                <a:solidFill>
                  <a:srgbClr val="042D98"/>
                </a:solidFill>
                <a:effectLst/>
                <a:uLnTx/>
                <a:uFillTx/>
                <a:latin typeface="Arial"/>
                <a:ea typeface="+mn-ea"/>
                <a:cs typeface="+mn-cs"/>
              </a:rPr>
            </a:br>
            <a:r>
              <a:rPr kumimoji="0" lang="en" sz="2000" b="0" i="0" u="none" strike="noStrike" kern="1200" cap="none" spc="0" normalizeH="0" baseline="0" noProof="0" dirty="0">
                <a:ln>
                  <a:noFill/>
                </a:ln>
                <a:solidFill>
                  <a:srgbClr val="042D98"/>
                </a:solidFill>
                <a:effectLst/>
                <a:uLnTx/>
                <a:uFillTx/>
                <a:latin typeface="Arial"/>
                <a:ea typeface="+mn-ea"/>
                <a:cs typeface="+mn-cs"/>
              </a:rPr>
              <a:t>in over </a:t>
            </a:r>
            <a:br>
              <a:rPr kumimoji="0" lang="en" sz="2000" b="0" i="0" u="none" strike="noStrike" kern="1200" cap="none" spc="0" normalizeH="0" baseline="0" noProof="0" dirty="0">
                <a:ln>
                  <a:noFill/>
                </a:ln>
                <a:solidFill>
                  <a:srgbClr val="042D98"/>
                </a:solidFill>
                <a:effectLst/>
                <a:uLnTx/>
                <a:uFillTx/>
                <a:latin typeface="Arial"/>
                <a:ea typeface="+mn-ea"/>
                <a:cs typeface="+mn-cs"/>
              </a:rPr>
            </a:br>
            <a:r>
              <a:rPr kumimoji="0" lang="en" sz="2000" b="1" i="0" u="none" strike="noStrike" kern="1200" cap="none" spc="0" normalizeH="0" baseline="0" noProof="0" dirty="0">
                <a:ln>
                  <a:noFill/>
                </a:ln>
                <a:solidFill>
                  <a:srgbClr val="042D98"/>
                </a:solidFill>
                <a:effectLst/>
                <a:uLnTx/>
                <a:uFillTx/>
                <a:latin typeface="Arial"/>
                <a:ea typeface="+mn-ea"/>
                <a:cs typeface="+mn-cs"/>
              </a:rPr>
              <a:t>870 educational events </a:t>
            </a:r>
            <a:br>
              <a:rPr kumimoji="0" lang="en" sz="2000" b="0" i="0" u="none" strike="noStrike" kern="1200" cap="none" spc="0" normalizeH="0" baseline="0" noProof="0" dirty="0">
                <a:ln>
                  <a:noFill/>
                </a:ln>
                <a:solidFill>
                  <a:srgbClr val="042D98"/>
                </a:solidFill>
                <a:effectLst/>
                <a:uLnTx/>
                <a:uFillTx/>
                <a:latin typeface="Arial"/>
                <a:ea typeface="+mn-ea"/>
                <a:cs typeface="+mn-cs"/>
              </a:rPr>
            </a:br>
            <a:r>
              <a:rPr kumimoji="0" lang="en" sz="2000" b="0" i="0" u="none" strike="noStrike" kern="1200" cap="none" spc="0" normalizeH="0" baseline="0" noProof="0" dirty="0">
                <a:ln>
                  <a:noFill/>
                </a:ln>
                <a:solidFill>
                  <a:srgbClr val="042D98"/>
                </a:solidFill>
                <a:effectLst/>
                <a:uLnTx/>
                <a:uFillTx/>
                <a:latin typeface="Arial"/>
                <a:ea typeface="+mn-ea"/>
                <a:cs typeface="+mn-cs"/>
              </a:rPr>
              <a:t>annually, and has an international teaching faculty of </a:t>
            </a:r>
            <a:r>
              <a:rPr lang="en" sz="2000" b="1" dirty="0">
                <a:solidFill>
                  <a:srgbClr val="042D98"/>
                </a:solidFill>
                <a:latin typeface="Arial"/>
              </a:rPr>
              <a:t>8</a:t>
            </a:r>
            <a:r>
              <a:rPr kumimoji="0" lang="en" sz="2000" b="1" i="0" u="none" strike="noStrike" kern="1200" cap="none" spc="0" normalizeH="0" baseline="0" noProof="0" dirty="0">
                <a:ln>
                  <a:noFill/>
                </a:ln>
                <a:solidFill>
                  <a:srgbClr val="042D98"/>
                </a:solidFill>
                <a:effectLst/>
                <a:uLnTx/>
                <a:uFillTx/>
                <a:latin typeface="Arial"/>
                <a:ea typeface="+mn-ea"/>
                <a:cs typeface="+mn-cs"/>
              </a:rPr>
              <a:t>,000 experts</a:t>
            </a:r>
          </a:p>
        </p:txBody>
      </p:sp>
      <p:sp>
        <p:nvSpPr>
          <p:cNvPr id="22" name="Textfeld 8">
            <a:extLst>
              <a:ext uri="{FF2B5EF4-FFF2-40B4-BE49-F238E27FC236}">
                <a16:creationId xmlns:a16="http://schemas.microsoft.com/office/drawing/2014/main" id="{CDD902C5-62E2-4F4D-A340-864F3EDCAD25}"/>
              </a:ext>
            </a:extLst>
          </p:cNvPr>
          <p:cNvSpPr txBox="1"/>
          <p:nvPr/>
        </p:nvSpPr>
        <p:spPr>
          <a:xfrm>
            <a:off x="8053742" y="4552950"/>
            <a:ext cx="3551582" cy="2122487"/>
          </a:xfrm>
          <a:prstGeom prst="rect">
            <a:avLst/>
          </a:prstGeom>
          <a:noFill/>
        </p:spPr>
        <p:txBody>
          <a:bodyPr wrap="square" lIns="0" tIns="0" rIns="0" bIns="0" rtlCol="0" anchor="t">
            <a:noAutofit/>
          </a:bodyPr>
          <a:lstStyle/>
          <a:p>
            <a:pPr algn="ctr">
              <a:defRPr/>
            </a:pPr>
            <a:r>
              <a:rPr kumimoji="0" lang="en" sz="2000" b="0" i="0" u="none" strike="noStrike" kern="1200" cap="none" spc="0" normalizeH="0" baseline="0" noProof="0" dirty="0">
                <a:ln>
                  <a:noFill/>
                </a:ln>
                <a:solidFill>
                  <a:srgbClr val="042D98"/>
                </a:solidFill>
                <a:effectLst/>
                <a:uLnTx/>
                <a:uFillTx/>
                <a:latin typeface="Arial"/>
                <a:ea typeface="+mn-ea"/>
                <a:cs typeface="+mn-cs"/>
              </a:rPr>
              <a:t>The AO is a network of </a:t>
            </a:r>
            <a:br>
              <a:rPr lang="en" sz="2000" b="0" i="0" u="none" strike="noStrike" kern="1200" cap="none" spc="0" normalizeH="0" baseline="0" noProof="0" dirty="0">
                <a:ln>
                  <a:noFill/>
                </a:ln>
                <a:effectLst/>
                <a:uLnTx/>
                <a:uFillTx/>
                <a:latin typeface="Arial"/>
              </a:rPr>
            </a:br>
            <a:r>
              <a:rPr lang="en" sz="2000" b="1" dirty="0">
                <a:solidFill>
                  <a:srgbClr val="042D98"/>
                </a:solidFill>
                <a:latin typeface="Arial"/>
              </a:rPr>
              <a:t>52</a:t>
            </a:r>
            <a:r>
              <a:rPr kumimoji="0" lang="en" sz="2000" b="1" i="0" u="none" strike="noStrike" kern="1200" cap="none" spc="0" normalizeH="0" baseline="0" noProof="0" dirty="0">
                <a:ln>
                  <a:noFill/>
                </a:ln>
                <a:solidFill>
                  <a:srgbClr val="042D98"/>
                </a:solidFill>
                <a:effectLst/>
                <a:uLnTx/>
                <a:uFillTx/>
                <a:latin typeface="Arial"/>
                <a:ea typeface="+mn-ea"/>
                <a:cs typeface="+mn-cs"/>
              </a:rPr>
              <a:t>0,000 </a:t>
            </a:r>
            <a:r>
              <a:rPr lang="en" sz="2000" b="1" dirty="0">
                <a:solidFill>
                  <a:srgbClr val="042D98"/>
                </a:solidFill>
                <a:latin typeface="Arial"/>
              </a:rPr>
              <a:t>health-care</a:t>
            </a:r>
            <a:r>
              <a:rPr kumimoji="0" lang="en" sz="2000" b="1" i="0" u="none" strike="noStrike" kern="1200" cap="none" spc="0" normalizeH="0" baseline="0" noProof="0" dirty="0">
                <a:ln>
                  <a:noFill/>
                </a:ln>
                <a:solidFill>
                  <a:srgbClr val="042D98"/>
                </a:solidFill>
                <a:effectLst/>
                <a:uLnTx/>
                <a:uFillTx/>
                <a:latin typeface="Arial"/>
                <a:ea typeface="+mn-ea"/>
                <a:cs typeface="+mn-cs"/>
              </a:rPr>
              <a:t> professionals</a:t>
            </a:r>
            <a:br>
              <a:rPr lang="en" sz="2000" b="0" i="0" u="none" strike="noStrike" kern="1200" cap="none" spc="0" normalizeH="0" baseline="0" noProof="0" dirty="0">
                <a:ln>
                  <a:noFill/>
                </a:ln>
                <a:effectLst/>
                <a:uLnTx/>
                <a:uFillTx/>
                <a:latin typeface="Arial"/>
              </a:rPr>
            </a:br>
            <a:r>
              <a:rPr kumimoji="0" lang="en" sz="2000" b="0" i="0" u="none" strike="noStrike" kern="1200" cap="none" spc="0" normalizeH="0" baseline="0" noProof="0" dirty="0">
                <a:ln>
                  <a:noFill/>
                </a:ln>
                <a:solidFill>
                  <a:srgbClr val="042D98"/>
                </a:solidFill>
                <a:effectLst/>
                <a:uLnTx/>
                <a:uFillTx/>
                <a:latin typeface="Arial"/>
                <a:ea typeface="+mn-ea"/>
                <a:cs typeface="+mn-cs"/>
              </a:rPr>
              <a:t>in over </a:t>
            </a:r>
            <a:br>
              <a:rPr lang="en" sz="2000" b="0" i="0" u="none" strike="noStrike" kern="1200" cap="none" spc="0" normalizeH="0" baseline="0" noProof="0" dirty="0">
                <a:ln>
                  <a:noFill/>
                </a:ln>
                <a:effectLst/>
                <a:uLnTx/>
                <a:uFillTx/>
                <a:latin typeface="Arial"/>
              </a:rPr>
            </a:br>
            <a:r>
              <a:rPr kumimoji="0" lang="en" sz="2000" b="1" i="0" u="none" strike="noStrike" kern="1200" cap="none" spc="0" normalizeH="0" baseline="0" noProof="0" dirty="0">
                <a:ln>
                  <a:noFill/>
                </a:ln>
                <a:solidFill>
                  <a:srgbClr val="042D98"/>
                </a:solidFill>
                <a:effectLst/>
                <a:uLnTx/>
                <a:uFillTx/>
                <a:latin typeface="Arial"/>
                <a:ea typeface="+mn-ea"/>
                <a:cs typeface="+mn-cs"/>
              </a:rPr>
              <a:t>160 countries</a:t>
            </a:r>
          </a:p>
        </p:txBody>
      </p:sp>
      <p:pic>
        <p:nvPicPr>
          <p:cNvPr id="8" name="Graphic 7" descr="Group of people">
            <a:extLst>
              <a:ext uri="{FF2B5EF4-FFF2-40B4-BE49-F238E27FC236}">
                <a16:creationId xmlns:a16="http://schemas.microsoft.com/office/drawing/2014/main" id="{6144F803-373A-4641-846F-2355692987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815" y="2245419"/>
            <a:ext cx="2123191" cy="2123191"/>
          </a:xfrm>
          <a:prstGeom prst="rect">
            <a:avLst/>
          </a:prstGeom>
        </p:spPr>
      </p:pic>
      <p:pic>
        <p:nvPicPr>
          <p:cNvPr id="26" name="Graphic 25" descr="Classroom">
            <a:extLst>
              <a:ext uri="{FF2B5EF4-FFF2-40B4-BE49-F238E27FC236}">
                <a16:creationId xmlns:a16="http://schemas.microsoft.com/office/drawing/2014/main" id="{E7D65C47-EE6D-45F1-821A-39085BCE11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0956" y="2076995"/>
            <a:ext cx="2171421" cy="2171421"/>
          </a:xfrm>
          <a:prstGeom prst="rect">
            <a:avLst/>
          </a:prstGeom>
        </p:spPr>
      </p:pic>
      <p:pic>
        <p:nvPicPr>
          <p:cNvPr id="28" name="Graphic 27" descr="Connections">
            <a:extLst>
              <a:ext uri="{FF2B5EF4-FFF2-40B4-BE49-F238E27FC236}">
                <a16:creationId xmlns:a16="http://schemas.microsoft.com/office/drawing/2014/main" id="{CEC3B857-1FC2-41CC-8F4C-804231FEAD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1327" y="2076995"/>
            <a:ext cx="2126673" cy="2126673"/>
          </a:xfrm>
          <a:prstGeom prst="rect">
            <a:avLst/>
          </a:prstGeom>
        </p:spPr>
      </p:pic>
      <p:sp>
        <p:nvSpPr>
          <p:cNvPr id="11" name="Titel 10">
            <a:extLst>
              <a:ext uri="{FF2B5EF4-FFF2-40B4-BE49-F238E27FC236}">
                <a16:creationId xmlns:a16="http://schemas.microsoft.com/office/drawing/2014/main" id="{EF3EB4EA-040B-4743-803C-9849A32F58C9}"/>
              </a:ext>
            </a:extLst>
          </p:cNvPr>
          <p:cNvSpPr>
            <a:spLocks noGrp="1"/>
          </p:cNvSpPr>
          <p:nvPr>
            <p:ph type="title"/>
          </p:nvPr>
        </p:nvSpPr>
        <p:spPr>
          <a:xfrm>
            <a:off x="671513" y="517524"/>
            <a:ext cx="10848975" cy="1363451"/>
          </a:xfrm>
        </p:spPr>
        <p:txBody>
          <a:bodyPr/>
          <a:lstStyle/>
          <a:p>
            <a:r>
              <a:rPr lang="en-GB" sz="4400" spc="-50" dirty="0"/>
              <a:t>AO: Scope</a:t>
            </a:r>
            <a:endParaRPr lang="de-DE" sz="4400" dirty="0"/>
          </a:p>
        </p:txBody>
      </p:sp>
    </p:spTree>
    <p:extLst>
      <p:ext uri="{BB962C8B-B14F-4D97-AF65-F5344CB8AC3E}">
        <p14:creationId xmlns:p14="http://schemas.microsoft.com/office/powerpoint/2010/main" val="20033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
                                        <p:tgtEl>
                                          <p:spTgt spid="20"/>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
                                        <p:tgtEl>
                                          <p:spTgt spid="21"/>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5DD2-F83B-AA4E-BCD0-72E6F4191A85}"/>
              </a:ext>
            </a:extLst>
          </p:cNvPr>
          <p:cNvSpPr>
            <a:spLocks noGrp="1"/>
          </p:cNvSpPr>
          <p:nvPr>
            <p:ph type="title"/>
          </p:nvPr>
        </p:nvSpPr>
        <p:spPr/>
        <p:txBody>
          <a:bodyPr/>
          <a:lstStyle/>
          <a:p>
            <a:r>
              <a:rPr lang="en-US" sz="4400" dirty="0"/>
              <a:t>AO History Cont.</a:t>
            </a:r>
          </a:p>
        </p:txBody>
      </p:sp>
      <p:sp>
        <p:nvSpPr>
          <p:cNvPr id="3" name="Content Placeholder 2">
            <a:extLst>
              <a:ext uri="{FF2B5EF4-FFF2-40B4-BE49-F238E27FC236}">
                <a16:creationId xmlns:a16="http://schemas.microsoft.com/office/drawing/2014/main" id="{9D9C807E-1183-5844-B4A1-D78FCAF1E27C}"/>
              </a:ext>
            </a:extLst>
          </p:cNvPr>
          <p:cNvSpPr>
            <a:spLocks noGrp="1"/>
          </p:cNvSpPr>
          <p:nvPr>
            <p:ph idx="1"/>
          </p:nvPr>
        </p:nvSpPr>
        <p:spPr>
          <a:xfrm>
            <a:off x="658813" y="1311319"/>
            <a:ext cx="10874375" cy="4127399"/>
          </a:xfrm>
        </p:spPr>
        <p:txBody>
          <a:bodyPr/>
          <a:lstStyle/>
          <a:p>
            <a:endParaRPr lang="en-US" sz="3200" dirty="0"/>
          </a:p>
          <a:p>
            <a:r>
              <a:rPr lang="en-US" sz="3200" dirty="0"/>
              <a:t>2015 Synthes sold by Dr. Hansjoerg Wyss to J&amp;J for 19.7 billion with &gt;1 billion donation to the AO Foundation</a:t>
            </a:r>
          </a:p>
          <a:p>
            <a:endParaRPr lang="en-US" sz="3200" dirty="0"/>
          </a:p>
          <a:p>
            <a:r>
              <a:rPr lang="en-US" sz="3200" dirty="0"/>
              <a:t>Strategic Partnership with J&amp;J MedTech</a:t>
            </a:r>
          </a:p>
          <a:p>
            <a:endParaRPr lang="en-US" sz="3200" dirty="0"/>
          </a:p>
        </p:txBody>
      </p:sp>
      <p:sp>
        <p:nvSpPr>
          <p:cNvPr id="4" name="Slide Number Placeholder 3">
            <a:extLst>
              <a:ext uri="{FF2B5EF4-FFF2-40B4-BE49-F238E27FC236}">
                <a16:creationId xmlns:a16="http://schemas.microsoft.com/office/drawing/2014/main" id="{0DD2D413-C6B7-E84F-8560-A01AB82FB839}"/>
              </a:ext>
            </a:extLst>
          </p:cNvPr>
          <p:cNvSpPr>
            <a:spLocks noGrp="1"/>
          </p:cNvSpPr>
          <p:nvPr>
            <p:ph type="sldNum" sz="quarter" idx="12"/>
          </p:nvPr>
        </p:nvSpPr>
        <p:spPr/>
        <p:txBody>
          <a:bodyPr/>
          <a:lstStyle/>
          <a:p>
            <a:fld id="{7269524C-7646-2E47-B43C-71B9D82A1574}" type="slidenum">
              <a:rPr lang="en-US" smtClean="0"/>
              <a:t>13</a:t>
            </a:fld>
            <a:endParaRPr lang="en-US"/>
          </a:p>
        </p:txBody>
      </p:sp>
    </p:spTree>
    <p:extLst>
      <p:ext uri="{BB962C8B-B14F-4D97-AF65-F5344CB8AC3E}">
        <p14:creationId xmlns:p14="http://schemas.microsoft.com/office/powerpoint/2010/main" val="3937879116"/>
      </p:ext>
    </p:extLst>
  </p:cSld>
  <p:clrMapOvr>
    <a:masterClrMapping/>
  </p:clrMapOvr>
  <p:transition spd="med" advClick="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5DD2-F83B-AA4E-BCD0-72E6F4191A85}"/>
              </a:ext>
            </a:extLst>
          </p:cNvPr>
          <p:cNvSpPr>
            <a:spLocks noGrp="1"/>
          </p:cNvSpPr>
          <p:nvPr>
            <p:ph type="title"/>
          </p:nvPr>
        </p:nvSpPr>
        <p:spPr/>
        <p:txBody>
          <a:bodyPr/>
          <a:lstStyle/>
          <a:p>
            <a:r>
              <a:rPr lang="en-US" sz="4400" dirty="0"/>
              <a:t>AO Sports Courses</a:t>
            </a:r>
          </a:p>
        </p:txBody>
      </p:sp>
      <p:sp>
        <p:nvSpPr>
          <p:cNvPr id="3" name="Content Placeholder 2">
            <a:extLst>
              <a:ext uri="{FF2B5EF4-FFF2-40B4-BE49-F238E27FC236}">
                <a16:creationId xmlns:a16="http://schemas.microsoft.com/office/drawing/2014/main" id="{9D9C807E-1183-5844-B4A1-D78FCAF1E27C}"/>
              </a:ext>
            </a:extLst>
          </p:cNvPr>
          <p:cNvSpPr>
            <a:spLocks noGrp="1"/>
          </p:cNvSpPr>
          <p:nvPr>
            <p:ph idx="1"/>
          </p:nvPr>
        </p:nvSpPr>
        <p:spPr>
          <a:xfrm>
            <a:off x="658814" y="1633169"/>
            <a:ext cx="10874374" cy="5958701"/>
          </a:xfrm>
        </p:spPr>
        <p:txBody>
          <a:bodyPr/>
          <a:lstStyle/>
          <a:p>
            <a:r>
              <a:rPr lang="en-US" b="1" dirty="0"/>
              <a:t>Principles</a:t>
            </a:r>
            <a:r>
              <a:rPr lang="en-US" dirty="0"/>
              <a:t> (Tactile models)</a:t>
            </a:r>
          </a:p>
          <a:p>
            <a:r>
              <a:rPr lang="en-US" dirty="0"/>
              <a:t>	</a:t>
            </a:r>
            <a:r>
              <a:rPr lang="en-US" i="1" dirty="0"/>
              <a:t>Ideal Audience</a:t>
            </a:r>
            <a:r>
              <a:rPr lang="en-US" dirty="0"/>
              <a:t>: PGY 2-3 Orthopaedic Residents</a:t>
            </a:r>
          </a:p>
          <a:p>
            <a:endParaRPr lang="en-US" dirty="0"/>
          </a:p>
          <a:p>
            <a:r>
              <a:rPr lang="en-US" b="1" dirty="0"/>
              <a:t>Advanced</a:t>
            </a:r>
            <a:r>
              <a:rPr lang="en-US" dirty="0"/>
              <a:t> (Tactile models) </a:t>
            </a:r>
          </a:p>
          <a:p>
            <a:r>
              <a:rPr lang="en-US" dirty="0"/>
              <a:t>	</a:t>
            </a:r>
            <a:r>
              <a:rPr lang="en-US" i="1" dirty="0"/>
              <a:t>Ideal Audience </a:t>
            </a:r>
            <a:r>
              <a:rPr lang="en-US" dirty="0"/>
              <a:t>– PGY 4-5 Residents; Fellows; Junior Faculty</a:t>
            </a:r>
          </a:p>
          <a:p>
            <a:endParaRPr lang="en-US" dirty="0"/>
          </a:p>
          <a:p>
            <a:r>
              <a:rPr lang="en-US" b="1" dirty="0"/>
              <a:t>Master</a:t>
            </a:r>
            <a:r>
              <a:rPr lang="en-US" dirty="0"/>
              <a:t> (Cadaver)</a:t>
            </a:r>
          </a:p>
          <a:p>
            <a:r>
              <a:rPr lang="en-US" dirty="0"/>
              <a:t>	</a:t>
            </a:r>
            <a:r>
              <a:rPr lang="en-US" i="1" dirty="0"/>
              <a:t>Ideal Audience</a:t>
            </a:r>
            <a:r>
              <a:rPr lang="en-US" dirty="0"/>
              <a:t> – Experienced Surgeons</a:t>
            </a:r>
          </a:p>
          <a:p>
            <a:r>
              <a:rPr lang="en-US" dirty="0"/>
              <a:t>		</a:t>
            </a:r>
          </a:p>
        </p:txBody>
      </p:sp>
      <p:sp>
        <p:nvSpPr>
          <p:cNvPr id="4" name="Slide Number Placeholder 3">
            <a:extLst>
              <a:ext uri="{FF2B5EF4-FFF2-40B4-BE49-F238E27FC236}">
                <a16:creationId xmlns:a16="http://schemas.microsoft.com/office/drawing/2014/main" id="{0DD2D413-C6B7-E84F-8560-A01AB82FB839}"/>
              </a:ext>
            </a:extLst>
          </p:cNvPr>
          <p:cNvSpPr>
            <a:spLocks noGrp="1"/>
          </p:cNvSpPr>
          <p:nvPr>
            <p:ph type="sldNum" sz="quarter" idx="12"/>
          </p:nvPr>
        </p:nvSpPr>
        <p:spPr/>
        <p:txBody>
          <a:bodyPr/>
          <a:lstStyle/>
          <a:p>
            <a:fld id="{7269524C-7646-2E47-B43C-71B9D82A1574}" type="slidenum">
              <a:rPr lang="en-US" smtClean="0"/>
              <a:t>14</a:t>
            </a:fld>
            <a:endParaRPr lang="en-US"/>
          </a:p>
        </p:txBody>
      </p:sp>
    </p:spTree>
    <p:extLst>
      <p:ext uri="{BB962C8B-B14F-4D97-AF65-F5344CB8AC3E}">
        <p14:creationId xmlns:p14="http://schemas.microsoft.com/office/powerpoint/2010/main" val="1012064712"/>
      </p:ext>
    </p:extLst>
  </p:cSld>
  <p:clrMapOvr>
    <a:masterClrMapping/>
  </p:clrMapOvr>
  <p:transition spd="med" advClick="0">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03E4-FBDF-4549-87EF-08A191FB9036}"/>
              </a:ext>
            </a:extLst>
          </p:cNvPr>
          <p:cNvSpPr>
            <a:spLocks noGrp="1"/>
          </p:cNvSpPr>
          <p:nvPr>
            <p:ph type="title"/>
          </p:nvPr>
        </p:nvSpPr>
        <p:spPr>
          <a:xfrm>
            <a:off x="257032" y="517524"/>
            <a:ext cx="11872622" cy="1209676"/>
          </a:xfrm>
        </p:spPr>
        <p:txBody>
          <a:bodyPr/>
          <a:lstStyle/>
          <a:p>
            <a:r>
              <a:rPr lang="en-US" sz="4400" dirty="0"/>
              <a:t>AO Sports: Principles of Sports Medicine Course</a:t>
            </a:r>
            <a:br>
              <a:rPr lang="en-US" sz="4400" dirty="0"/>
            </a:br>
            <a:r>
              <a:rPr lang="en-US" sz="4400" dirty="0"/>
              <a:t>			- The Joint is an Organ</a:t>
            </a:r>
          </a:p>
        </p:txBody>
      </p:sp>
      <p:sp>
        <p:nvSpPr>
          <p:cNvPr id="3" name="Content Placeholder 2">
            <a:extLst>
              <a:ext uri="{FF2B5EF4-FFF2-40B4-BE49-F238E27FC236}">
                <a16:creationId xmlns:a16="http://schemas.microsoft.com/office/drawing/2014/main" id="{F6522EDE-75EC-3341-9999-5E980EC100CB}"/>
              </a:ext>
            </a:extLst>
          </p:cNvPr>
          <p:cNvSpPr>
            <a:spLocks noGrp="1"/>
          </p:cNvSpPr>
          <p:nvPr>
            <p:ph idx="1"/>
          </p:nvPr>
        </p:nvSpPr>
        <p:spPr>
          <a:xfrm>
            <a:off x="364806" y="2304191"/>
            <a:ext cx="11997314" cy="4127399"/>
          </a:xfrm>
        </p:spPr>
        <p:txBody>
          <a:bodyPr/>
          <a:lstStyle/>
          <a:p>
            <a:r>
              <a:rPr lang="en-US" sz="3200" dirty="0"/>
              <a:t>2 Day Course Involving Knee and Shoulder</a:t>
            </a:r>
          </a:p>
          <a:p>
            <a:r>
              <a:rPr lang="en-US" sz="3200" dirty="0"/>
              <a:t>	</a:t>
            </a:r>
            <a:r>
              <a:rPr lang="en-US" sz="2400" dirty="0"/>
              <a:t>– Focus on Case Based Discussions/Interaction and Hands on Exercises</a:t>
            </a:r>
          </a:p>
          <a:p>
            <a:r>
              <a:rPr lang="en-US" dirty="0"/>
              <a:t>Module 1 – Anatomy and Biomechanics</a:t>
            </a:r>
          </a:p>
          <a:p>
            <a:r>
              <a:rPr lang="en-US" dirty="0"/>
              <a:t>Module 2 – Physical Examination, Imaging and Classification</a:t>
            </a:r>
          </a:p>
          <a:p>
            <a:r>
              <a:rPr lang="en-US" dirty="0"/>
              <a:t>Module 3 – Principles of Surgical Set Up, Arthroscopy and Fixation Techniques</a:t>
            </a:r>
          </a:p>
          <a:p>
            <a:r>
              <a:rPr lang="en-US" dirty="0"/>
              <a:t>Module 4 – Arthroscopic and Open Approaches for the Knee and Shoulder</a:t>
            </a:r>
          </a:p>
          <a:p>
            <a:r>
              <a:rPr lang="en-US" dirty="0"/>
              <a:t>Module 5 – Joint-Specific Surgical Techniques and Rehabilitation</a:t>
            </a:r>
          </a:p>
        </p:txBody>
      </p:sp>
      <p:sp>
        <p:nvSpPr>
          <p:cNvPr id="4" name="Slide Number Placeholder 3">
            <a:extLst>
              <a:ext uri="{FF2B5EF4-FFF2-40B4-BE49-F238E27FC236}">
                <a16:creationId xmlns:a16="http://schemas.microsoft.com/office/drawing/2014/main" id="{EFB62C35-1FF0-CA47-933D-430727A4838D}"/>
              </a:ext>
            </a:extLst>
          </p:cNvPr>
          <p:cNvSpPr>
            <a:spLocks noGrp="1"/>
          </p:cNvSpPr>
          <p:nvPr>
            <p:ph type="sldNum" sz="quarter" idx="12"/>
          </p:nvPr>
        </p:nvSpPr>
        <p:spPr/>
        <p:txBody>
          <a:bodyPr/>
          <a:lstStyle/>
          <a:p>
            <a:fld id="{7269524C-7646-2E47-B43C-71B9D82A1574}" type="slidenum">
              <a:rPr lang="en-US" smtClean="0"/>
              <a:t>15</a:t>
            </a:fld>
            <a:endParaRPr lang="en-US"/>
          </a:p>
        </p:txBody>
      </p:sp>
    </p:spTree>
    <p:extLst>
      <p:ext uri="{BB962C8B-B14F-4D97-AF65-F5344CB8AC3E}">
        <p14:creationId xmlns:p14="http://schemas.microsoft.com/office/powerpoint/2010/main" val="3379232972"/>
      </p:ext>
    </p:extLst>
  </p:cSld>
  <p:clrMapOvr>
    <a:masterClrMapping/>
  </p:clrMapOvr>
  <p:transition spd="med" advClick="0">
    <p:fade thruBlk="1"/>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5DD2-F83B-AA4E-BCD0-72E6F4191A85}"/>
              </a:ext>
            </a:extLst>
          </p:cNvPr>
          <p:cNvSpPr>
            <a:spLocks noGrp="1"/>
          </p:cNvSpPr>
          <p:nvPr>
            <p:ph type="title"/>
          </p:nvPr>
        </p:nvSpPr>
        <p:spPr/>
        <p:txBody>
          <a:bodyPr/>
          <a:lstStyle/>
          <a:p>
            <a:r>
              <a:rPr lang="en-US" sz="4400" dirty="0"/>
              <a:t>Other AO Sports Courses:  </a:t>
            </a:r>
            <a:br>
              <a:rPr lang="en-US" sz="4400" dirty="0"/>
            </a:br>
            <a:r>
              <a:rPr lang="en-US" sz="4400" dirty="0"/>
              <a:t>	Advanced Knee; Advanced Shoulder</a:t>
            </a:r>
          </a:p>
        </p:txBody>
      </p:sp>
      <p:sp>
        <p:nvSpPr>
          <p:cNvPr id="3" name="Content Placeholder 2">
            <a:extLst>
              <a:ext uri="{FF2B5EF4-FFF2-40B4-BE49-F238E27FC236}">
                <a16:creationId xmlns:a16="http://schemas.microsoft.com/office/drawing/2014/main" id="{9D9C807E-1183-5844-B4A1-D78FCAF1E27C}"/>
              </a:ext>
            </a:extLst>
          </p:cNvPr>
          <p:cNvSpPr>
            <a:spLocks noGrp="1"/>
          </p:cNvSpPr>
          <p:nvPr>
            <p:ph idx="1"/>
          </p:nvPr>
        </p:nvSpPr>
        <p:spPr>
          <a:xfrm>
            <a:off x="6421580" y="2365911"/>
            <a:ext cx="5970585" cy="3705279"/>
          </a:xfrm>
        </p:spPr>
        <p:txBody>
          <a:bodyPr/>
          <a:lstStyle/>
          <a:p>
            <a:r>
              <a:rPr lang="en-US" b="1" dirty="0"/>
              <a:t>Shoulder</a:t>
            </a:r>
          </a:p>
          <a:p>
            <a:r>
              <a:rPr lang="en-US" sz="2400" dirty="0"/>
              <a:t>2 Day Course – Tactile Shoulder Model</a:t>
            </a:r>
          </a:p>
          <a:p>
            <a:r>
              <a:rPr lang="en-US" sz="1600" dirty="0"/>
              <a:t>Module 1 – Anatomy and Biomechanics</a:t>
            </a:r>
          </a:p>
          <a:p>
            <a:r>
              <a:rPr lang="en-US" sz="1600" dirty="0"/>
              <a:t>Module 2 - Practical Exercise Rotator Cuff </a:t>
            </a:r>
            <a:r>
              <a:rPr lang="en-US" sz="1400" dirty="0"/>
              <a:t>(Cuff, Biceps, Pec Major)</a:t>
            </a:r>
          </a:p>
          <a:p>
            <a:r>
              <a:rPr lang="en-US" sz="1600" dirty="0"/>
              <a:t>Module 3 - Complex Rotator Cuff </a:t>
            </a:r>
            <a:r>
              <a:rPr lang="en-US" sz="1400" dirty="0"/>
              <a:t>(Subscapularis, SCR, LTT)</a:t>
            </a:r>
          </a:p>
          <a:p>
            <a:r>
              <a:rPr lang="en-US" sz="1600" dirty="0"/>
              <a:t>Module 4 - Practical Exercise Complex Rotator Cuff</a:t>
            </a:r>
          </a:p>
          <a:p>
            <a:r>
              <a:rPr lang="en-US" sz="1600" dirty="0"/>
              <a:t>Module 5 - Shoulder Instability </a:t>
            </a:r>
            <a:r>
              <a:rPr lang="en-US" sz="1400" dirty="0"/>
              <a:t>(Bone Loss/Remplissage/HAGL; AC Joint)</a:t>
            </a:r>
          </a:p>
          <a:p>
            <a:r>
              <a:rPr lang="en-US" sz="1600" dirty="0"/>
              <a:t>Module 6 - Practical Exercise Shoulder Instability</a:t>
            </a:r>
          </a:p>
          <a:p>
            <a:r>
              <a:rPr lang="en-US" sz="1600" dirty="0"/>
              <a:t>Module 7 - Shoulder Arthroplasty</a:t>
            </a:r>
          </a:p>
          <a:p>
            <a:br>
              <a:rPr lang="en-US" sz="1400" dirty="0"/>
            </a:br>
            <a:endParaRPr lang="en-US" dirty="0"/>
          </a:p>
        </p:txBody>
      </p:sp>
      <p:sp>
        <p:nvSpPr>
          <p:cNvPr id="4" name="Slide Number Placeholder 3">
            <a:extLst>
              <a:ext uri="{FF2B5EF4-FFF2-40B4-BE49-F238E27FC236}">
                <a16:creationId xmlns:a16="http://schemas.microsoft.com/office/drawing/2014/main" id="{0DD2D413-C6B7-E84F-8560-A01AB82FB839}"/>
              </a:ext>
            </a:extLst>
          </p:cNvPr>
          <p:cNvSpPr>
            <a:spLocks noGrp="1"/>
          </p:cNvSpPr>
          <p:nvPr>
            <p:ph type="sldNum" sz="quarter" idx="12"/>
          </p:nvPr>
        </p:nvSpPr>
        <p:spPr/>
        <p:txBody>
          <a:bodyPr/>
          <a:lstStyle/>
          <a:p>
            <a:fld id="{7269524C-7646-2E47-B43C-71B9D82A1574}" type="slidenum">
              <a:rPr lang="en-US" smtClean="0"/>
              <a:t>16</a:t>
            </a:fld>
            <a:endParaRPr lang="en-US"/>
          </a:p>
        </p:txBody>
      </p:sp>
      <p:sp>
        <p:nvSpPr>
          <p:cNvPr id="5" name="TextBox 4">
            <a:extLst>
              <a:ext uri="{FF2B5EF4-FFF2-40B4-BE49-F238E27FC236}">
                <a16:creationId xmlns:a16="http://schemas.microsoft.com/office/drawing/2014/main" id="{BD0FFFC9-ACDC-F14D-A224-8B35511B3B1C}"/>
              </a:ext>
            </a:extLst>
          </p:cNvPr>
          <p:cNvSpPr txBox="1"/>
          <p:nvPr/>
        </p:nvSpPr>
        <p:spPr>
          <a:xfrm>
            <a:off x="0" y="2376416"/>
            <a:ext cx="6234545" cy="3477875"/>
          </a:xfrm>
          <a:prstGeom prst="rect">
            <a:avLst/>
          </a:prstGeom>
          <a:noFill/>
        </p:spPr>
        <p:txBody>
          <a:bodyPr wrap="square" rtlCol="0">
            <a:spAutoFit/>
          </a:bodyPr>
          <a:lstStyle/>
          <a:p>
            <a:pPr>
              <a:spcBef>
                <a:spcPts val="600"/>
              </a:spcBef>
            </a:pPr>
            <a:r>
              <a:rPr lang="en-US" sz="2800" b="1" dirty="0">
                <a:latin typeface="Times" pitchFamily="2" charset="0"/>
              </a:rPr>
              <a:t>Knee </a:t>
            </a:r>
            <a:br>
              <a:rPr lang="en-US" sz="2800" b="1" dirty="0">
                <a:latin typeface="Times" pitchFamily="2" charset="0"/>
              </a:rPr>
            </a:br>
            <a:r>
              <a:rPr lang="en-US" sz="2400" dirty="0">
                <a:latin typeface="Times" pitchFamily="2" charset="0"/>
              </a:rPr>
              <a:t>2.5 Day Course – Tactile Knee Model</a:t>
            </a:r>
          </a:p>
          <a:p>
            <a:pPr>
              <a:spcBef>
                <a:spcPts val="600"/>
              </a:spcBef>
            </a:pPr>
            <a:r>
              <a:rPr lang="en-US" sz="1600" dirty="0">
                <a:latin typeface="Times" pitchFamily="2" charset="0"/>
              </a:rPr>
              <a:t>Module 1 – Anatomy and Biomechanics</a:t>
            </a:r>
          </a:p>
          <a:p>
            <a:pPr>
              <a:spcBef>
                <a:spcPts val="600"/>
              </a:spcBef>
            </a:pPr>
            <a:r>
              <a:rPr lang="en-US" sz="1600" dirty="0">
                <a:latin typeface="Times" pitchFamily="2" charset="0"/>
              </a:rPr>
              <a:t>Module 2 -  Practical Exercise – Meniscal Repair</a:t>
            </a:r>
          </a:p>
          <a:p>
            <a:pPr>
              <a:spcBef>
                <a:spcPts val="600"/>
              </a:spcBef>
            </a:pPr>
            <a:r>
              <a:rPr lang="en-US" sz="1600" dirty="0">
                <a:latin typeface="Times" pitchFamily="2" charset="0"/>
              </a:rPr>
              <a:t>Module 3 - Reconstruction of Anatomy for Superior Stability</a:t>
            </a:r>
          </a:p>
          <a:p>
            <a:pPr>
              <a:spcBef>
                <a:spcPts val="600"/>
              </a:spcBef>
            </a:pPr>
            <a:r>
              <a:rPr lang="en-US" sz="1600" dirty="0">
                <a:latin typeface="Times" pitchFamily="2" charset="0"/>
              </a:rPr>
              <a:t>Module 4 - Practical Exercise – Reconstruction of the Central Pivot</a:t>
            </a:r>
          </a:p>
          <a:p>
            <a:pPr>
              <a:spcBef>
                <a:spcPts val="600"/>
              </a:spcBef>
            </a:pPr>
            <a:r>
              <a:rPr lang="en-US" sz="1600" dirty="0">
                <a:latin typeface="Times" pitchFamily="2" charset="0"/>
              </a:rPr>
              <a:t>Module 5 – Practical Exercise- Peripheral Instability: Corners of the Knee</a:t>
            </a:r>
          </a:p>
          <a:p>
            <a:pPr>
              <a:spcBef>
                <a:spcPts val="600"/>
              </a:spcBef>
            </a:pPr>
            <a:r>
              <a:rPr lang="en-US" sz="1600" dirty="0">
                <a:latin typeface="Times" pitchFamily="2" charset="0"/>
              </a:rPr>
              <a:t>Module 6 – Practical Exercise – Alignment of the Knee</a:t>
            </a:r>
          </a:p>
          <a:p>
            <a:pPr>
              <a:spcBef>
                <a:spcPts val="600"/>
              </a:spcBef>
            </a:pPr>
            <a:r>
              <a:rPr lang="en-US" sz="1600" dirty="0">
                <a:latin typeface="Times" pitchFamily="2" charset="0"/>
              </a:rPr>
              <a:t>Module 7–  Complex Cases</a:t>
            </a:r>
          </a:p>
          <a:p>
            <a:pPr>
              <a:spcBef>
                <a:spcPts val="600"/>
              </a:spcBef>
            </a:pPr>
            <a:r>
              <a:rPr lang="en-US" sz="1600" dirty="0">
                <a:latin typeface="Times" pitchFamily="2" charset="0"/>
              </a:rPr>
              <a:t>Module 8 – Failures &amp; Revision Strategies</a:t>
            </a:r>
          </a:p>
        </p:txBody>
      </p:sp>
    </p:spTree>
    <p:extLst>
      <p:ext uri="{BB962C8B-B14F-4D97-AF65-F5344CB8AC3E}">
        <p14:creationId xmlns:p14="http://schemas.microsoft.com/office/powerpoint/2010/main" val="2131177089"/>
      </p:ext>
    </p:extLst>
  </p:cSld>
  <p:clrMapOvr>
    <a:masterClrMapping/>
  </p:clrMapOvr>
  <p:transition spd="med" advClick="0">
    <p:fade thruBlk="1"/>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5DD2-F83B-AA4E-BCD0-72E6F4191A85}"/>
              </a:ext>
            </a:extLst>
          </p:cNvPr>
          <p:cNvSpPr>
            <a:spLocks noGrp="1"/>
          </p:cNvSpPr>
          <p:nvPr>
            <p:ph type="title"/>
          </p:nvPr>
        </p:nvSpPr>
        <p:spPr/>
        <p:txBody>
          <a:bodyPr/>
          <a:lstStyle/>
          <a:p>
            <a:r>
              <a:rPr lang="en-US" sz="4400" dirty="0"/>
              <a:t>Other AO Sports Courses </a:t>
            </a:r>
            <a:br>
              <a:rPr lang="en-US" sz="4400" dirty="0"/>
            </a:br>
            <a:r>
              <a:rPr lang="en-US" sz="4400" dirty="0"/>
              <a:t>	Master Knee; Master Shoulder</a:t>
            </a:r>
            <a:endParaRPr lang="en-US" sz="4400" dirty="0">
              <a:solidFill>
                <a:srgbClr val="FF0000"/>
              </a:solidFill>
            </a:endParaRPr>
          </a:p>
        </p:txBody>
      </p:sp>
      <p:sp>
        <p:nvSpPr>
          <p:cNvPr id="4" name="Slide Number Placeholder 3">
            <a:extLst>
              <a:ext uri="{FF2B5EF4-FFF2-40B4-BE49-F238E27FC236}">
                <a16:creationId xmlns:a16="http://schemas.microsoft.com/office/drawing/2014/main" id="{0DD2D413-C6B7-E84F-8560-A01AB82FB839}"/>
              </a:ext>
            </a:extLst>
          </p:cNvPr>
          <p:cNvSpPr>
            <a:spLocks noGrp="1"/>
          </p:cNvSpPr>
          <p:nvPr>
            <p:ph type="sldNum" sz="quarter" idx="12"/>
          </p:nvPr>
        </p:nvSpPr>
        <p:spPr/>
        <p:txBody>
          <a:bodyPr/>
          <a:lstStyle/>
          <a:p>
            <a:fld id="{7269524C-7646-2E47-B43C-71B9D82A1574}" type="slidenum">
              <a:rPr lang="en-US" smtClean="0"/>
              <a:t>17</a:t>
            </a:fld>
            <a:endParaRPr lang="en-US"/>
          </a:p>
        </p:txBody>
      </p:sp>
      <p:sp>
        <p:nvSpPr>
          <p:cNvPr id="7" name="Content Placeholder 2">
            <a:extLst>
              <a:ext uri="{FF2B5EF4-FFF2-40B4-BE49-F238E27FC236}">
                <a16:creationId xmlns:a16="http://schemas.microsoft.com/office/drawing/2014/main" id="{480D9324-A553-5442-8DB7-F515EA57857D}"/>
              </a:ext>
            </a:extLst>
          </p:cNvPr>
          <p:cNvSpPr>
            <a:spLocks noGrp="1"/>
          </p:cNvSpPr>
          <p:nvPr>
            <p:ph idx="1"/>
          </p:nvPr>
        </p:nvSpPr>
        <p:spPr>
          <a:xfrm>
            <a:off x="658814" y="2172110"/>
            <a:ext cx="10874374" cy="3902995"/>
          </a:xfrm>
        </p:spPr>
        <p:txBody>
          <a:bodyPr/>
          <a:lstStyle/>
          <a:p>
            <a:br>
              <a:rPr lang="en-US" sz="1600" dirty="0"/>
            </a:br>
            <a:r>
              <a:rPr lang="en-US" sz="1600" dirty="0"/>
              <a:t>	</a:t>
            </a:r>
            <a:r>
              <a:rPr lang="en-US" sz="3600" dirty="0"/>
              <a:t>Master</a:t>
            </a:r>
          </a:p>
          <a:p>
            <a:pPr marL="1100138" indent="63500">
              <a:buFont typeface="Arial" panose="020B0604020202020204" pitchFamily="34" charset="0"/>
              <a:buChar char="•"/>
            </a:pPr>
            <a:r>
              <a:rPr lang="en-US" sz="3200" dirty="0"/>
              <a:t>Knee – Patellofemoral </a:t>
            </a:r>
          </a:p>
          <a:p>
            <a:pPr marL="1608138" indent="-63500">
              <a:buFont typeface="Arial" panose="020B0604020202020204" pitchFamily="34" charset="0"/>
              <a:buChar char="•"/>
            </a:pPr>
            <a:r>
              <a:rPr lang="en-US" dirty="0"/>
              <a:t>	Strategic Partnership with Fulkerson Society</a:t>
            </a:r>
          </a:p>
          <a:p>
            <a:pPr marL="1608138" indent="-63500">
              <a:buFont typeface="Arial" panose="020B0604020202020204" pitchFamily="34" charset="0"/>
              <a:buChar char="•"/>
            </a:pPr>
            <a:r>
              <a:rPr lang="en-US" dirty="0"/>
              <a:t>	Tactile Patellofemoral Model</a:t>
            </a:r>
          </a:p>
          <a:p>
            <a:pPr marL="1100138" indent="63500">
              <a:buFont typeface="Arial" panose="020B0604020202020204" pitchFamily="34" charset="0"/>
              <a:buChar char="•"/>
            </a:pPr>
            <a:endParaRPr lang="en-US" sz="2000" dirty="0"/>
          </a:p>
          <a:p>
            <a:pPr marL="1100138" indent="63500">
              <a:buFont typeface="Arial" panose="020B0604020202020204" pitchFamily="34" charset="0"/>
              <a:buChar char="•"/>
            </a:pPr>
            <a:r>
              <a:rPr lang="en-US" sz="3200" dirty="0"/>
              <a:t>Shoulder - Tendon Transfers</a:t>
            </a:r>
          </a:p>
          <a:p>
            <a:pPr marL="1544638" indent="296863">
              <a:buFont typeface="Arial" panose="020B0604020202020204" pitchFamily="34" charset="0"/>
              <a:buChar char="•"/>
            </a:pPr>
            <a:r>
              <a:rPr lang="en-US" dirty="0"/>
              <a:t>Strategic Partnership with Boston Shoulder Institute</a:t>
            </a:r>
          </a:p>
          <a:p>
            <a:pPr marL="1544638" indent="296863">
              <a:buFont typeface="Arial" panose="020B0604020202020204" pitchFamily="34" charset="0"/>
              <a:buChar char="•"/>
            </a:pPr>
            <a:r>
              <a:rPr lang="en-US" dirty="0"/>
              <a:t>Cadaver Course</a:t>
            </a:r>
          </a:p>
        </p:txBody>
      </p:sp>
    </p:spTree>
    <p:extLst>
      <p:ext uri="{BB962C8B-B14F-4D97-AF65-F5344CB8AC3E}">
        <p14:creationId xmlns:p14="http://schemas.microsoft.com/office/powerpoint/2010/main" val="4168307950"/>
      </p:ext>
    </p:extLst>
  </p:cSld>
  <p:clrMapOvr>
    <a:masterClrMapping/>
  </p:clrMapOvr>
  <p:transition spd="med" advClick="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5DD2-F83B-AA4E-BCD0-72E6F4191A85}"/>
              </a:ext>
            </a:extLst>
          </p:cNvPr>
          <p:cNvSpPr>
            <a:spLocks noGrp="1"/>
          </p:cNvSpPr>
          <p:nvPr>
            <p:ph type="title"/>
          </p:nvPr>
        </p:nvSpPr>
        <p:spPr/>
        <p:txBody>
          <a:bodyPr/>
          <a:lstStyle/>
          <a:p>
            <a:r>
              <a:rPr lang="en-US" sz="4400" dirty="0"/>
              <a:t>AO Sports – Past Principle Course Details</a:t>
            </a:r>
          </a:p>
        </p:txBody>
      </p:sp>
      <p:sp>
        <p:nvSpPr>
          <p:cNvPr id="4" name="Slide Number Placeholder 3">
            <a:extLst>
              <a:ext uri="{FF2B5EF4-FFF2-40B4-BE49-F238E27FC236}">
                <a16:creationId xmlns:a16="http://schemas.microsoft.com/office/drawing/2014/main" id="{0DD2D413-C6B7-E84F-8560-A01AB82FB839}"/>
              </a:ext>
            </a:extLst>
          </p:cNvPr>
          <p:cNvSpPr>
            <a:spLocks noGrp="1"/>
          </p:cNvSpPr>
          <p:nvPr>
            <p:ph type="sldNum" sz="quarter" idx="12"/>
          </p:nvPr>
        </p:nvSpPr>
        <p:spPr/>
        <p:txBody>
          <a:bodyPr/>
          <a:lstStyle/>
          <a:p>
            <a:fld id="{7269524C-7646-2E47-B43C-71B9D82A1574}" type="slidenum">
              <a:rPr lang="en-US" smtClean="0"/>
              <a:t>18</a:t>
            </a:fld>
            <a:endParaRPr lang="en-US"/>
          </a:p>
        </p:txBody>
      </p:sp>
      <p:sp>
        <p:nvSpPr>
          <p:cNvPr id="7" name="Content Placeholder 2">
            <a:extLst>
              <a:ext uri="{FF2B5EF4-FFF2-40B4-BE49-F238E27FC236}">
                <a16:creationId xmlns:a16="http://schemas.microsoft.com/office/drawing/2014/main" id="{74705C7A-FCF3-4A46-B925-B378ED5573B2}"/>
              </a:ext>
            </a:extLst>
          </p:cNvPr>
          <p:cNvSpPr txBox="1">
            <a:spLocks/>
          </p:cNvSpPr>
          <p:nvPr/>
        </p:nvSpPr>
        <p:spPr>
          <a:xfrm>
            <a:off x="130629" y="1531914"/>
            <a:ext cx="2654385" cy="4127399"/>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800" kern="1200" baseline="0">
                <a:solidFill>
                  <a:schemeClr val="tx1"/>
                </a:solidFill>
                <a:latin typeface="Times New Roman" panose="02020603050405020304" pitchFamily="18" charset="0"/>
                <a:ea typeface="+mn-ea"/>
                <a:cs typeface="Times New Roman" panose="02020603050405020304" pitchFamily="18" charset="0"/>
              </a:defRPr>
            </a:lvl1pPr>
            <a:lvl2pPr marL="457200" indent="-457200" algn="l" defTabSz="914400" rtl="0" eaLnBrk="1" latinLnBrk="0" hangingPunct="1">
              <a:lnSpc>
                <a:spcPct val="100000"/>
              </a:lnSpc>
              <a:spcBef>
                <a:spcPts val="6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Times New Roman" panose="02020603050405020304" pitchFamily="18" charset="0"/>
              </a:defRPr>
            </a:lvl2pPr>
            <a:lvl3pPr marL="799200" indent="-457200" algn="l" defTabSz="914400" rtl="0" eaLnBrk="1" latinLnBrk="0" hangingPunct="1">
              <a:lnSpc>
                <a:spcPct val="100000"/>
              </a:lnSpc>
              <a:spcBef>
                <a:spcPts val="6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Times New Roman" panose="02020603050405020304" pitchFamily="18" charset="0"/>
              </a:defRPr>
            </a:lvl3pPr>
            <a:lvl4pPr marL="1141200" indent="-457200" algn="l" defTabSz="914400" rtl="0" eaLnBrk="1" latinLnBrk="0" hangingPunct="1">
              <a:lnSpc>
                <a:spcPct val="100000"/>
              </a:lnSpc>
              <a:spcBef>
                <a:spcPts val="6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Times New Roman" panose="02020603050405020304" pitchFamily="18" charset="0"/>
              </a:defRPr>
            </a:lvl4pPr>
            <a:lvl5pPr marL="1483200" indent="-457200" algn="l" defTabSz="914400" rtl="0" eaLnBrk="1" latinLnBrk="0" hangingPunct="1">
              <a:lnSpc>
                <a:spcPct val="100000"/>
              </a:lnSpc>
              <a:spcBef>
                <a:spcPts val="600"/>
              </a:spcBef>
              <a:buFont typeface="Symbol" panose="05050102010706020507" pitchFamily="18" charset="2"/>
              <a:buChar char="-"/>
              <a:defRPr sz="2000" kern="1200" baseline="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u="sng" dirty="0"/>
              <a:t>AO Principle Courses</a:t>
            </a:r>
          </a:p>
          <a:p>
            <a:pPr algn="ctr"/>
            <a:r>
              <a:rPr lang="en-US" sz="2000" i="1" dirty="0"/>
              <a:t>Denver, CO</a:t>
            </a:r>
          </a:p>
          <a:p>
            <a:pPr algn="ctr"/>
            <a:r>
              <a:rPr lang="en-US" sz="2000" i="1" dirty="0"/>
              <a:t>Chicago, IL</a:t>
            </a:r>
          </a:p>
          <a:p>
            <a:pPr algn="ctr"/>
            <a:r>
              <a:rPr lang="en-US" sz="2000" i="1" dirty="0"/>
              <a:t>Nashville, TN</a:t>
            </a:r>
          </a:p>
          <a:p>
            <a:pPr algn="ctr"/>
            <a:r>
              <a:rPr lang="en-US" sz="2000" i="1" dirty="0"/>
              <a:t>Phoenix, AZ</a:t>
            </a:r>
          </a:p>
          <a:p>
            <a:pPr algn="ctr"/>
            <a:r>
              <a:rPr lang="en-US" sz="2000" dirty="0"/>
              <a:t>Davos, CH</a:t>
            </a:r>
          </a:p>
          <a:p>
            <a:pPr algn="ctr"/>
            <a:r>
              <a:rPr lang="en-US" sz="2000" dirty="0"/>
              <a:t>Cologne, GER</a:t>
            </a:r>
          </a:p>
          <a:p>
            <a:pPr algn="ctr"/>
            <a:r>
              <a:rPr lang="en-US" sz="2000" dirty="0"/>
              <a:t>Berlin, GER</a:t>
            </a:r>
          </a:p>
          <a:p>
            <a:pPr algn="ctr"/>
            <a:r>
              <a:rPr lang="en-US" sz="2000" dirty="0"/>
              <a:t>Bogota, COL</a:t>
            </a:r>
          </a:p>
          <a:p>
            <a:endParaRPr lang="en-US" sz="2000" dirty="0"/>
          </a:p>
          <a:p>
            <a:endParaRPr lang="en-US" sz="2000" dirty="0"/>
          </a:p>
        </p:txBody>
      </p:sp>
      <p:sp>
        <p:nvSpPr>
          <p:cNvPr id="8" name="Content Placeholder 2">
            <a:extLst>
              <a:ext uri="{FF2B5EF4-FFF2-40B4-BE49-F238E27FC236}">
                <a16:creationId xmlns:a16="http://schemas.microsoft.com/office/drawing/2014/main" id="{4C79B843-5D9B-764F-A6BC-DBF130D8877A}"/>
              </a:ext>
            </a:extLst>
          </p:cNvPr>
          <p:cNvSpPr txBox="1">
            <a:spLocks/>
          </p:cNvSpPr>
          <p:nvPr/>
        </p:nvSpPr>
        <p:spPr>
          <a:xfrm>
            <a:off x="6945689" y="1980862"/>
            <a:ext cx="3583822" cy="4584942"/>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800" kern="1200" baseline="0">
                <a:solidFill>
                  <a:schemeClr val="tx1"/>
                </a:solidFill>
                <a:latin typeface="Times New Roman" panose="02020603050405020304" pitchFamily="18" charset="0"/>
                <a:ea typeface="+mn-ea"/>
                <a:cs typeface="Times New Roman" panose="02020603050405020304" pitchFamily="18" charset="0"/>
              </a:defRPr>
            </a:lvl1pPr>
            <a:lvl2pPr marL="457200" indent="-457200" algn="l" defTabSz="914400" rtl="0" eaLnBrk="1" latinLnBrk="0" hangingPunct="1">
              <a:lnSpc>
                <a:spcPct val="100000"/>
              </a:lnSpc>
              <a:spcBef>
                <a:spcPts val="6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Times New Roman" panose="02020603050405020304" pitchFamily="18" charset="0"/>
              </a:defRPr>
            </a:lvl2pPr>
            <a:lvl3pPr marL="799200" indent="-457200" algn="l" defTabSz="914400" rtl="0" eaLnBrk="1" latinLnBrk="0" hangingPunct="1">
              <a:lnSpc>
                <a:spcPct val="100000"/>
              </a:lnSpc>
              <a:spcBef>
                <a:spcPts val="6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Times New Roman" panose="02020603050405020304" pitchFamily="18" charset="0"/>
              </a:defRPr>
            </a:lvl3pPr>
            <a:lvl4pPr marL="1141200" indent="-457200" algn="l" defTabSz="914400" rtl="0" eaLnBrk="1" latinLnBrk="0" hangingPunct="1">
              <a:lnSpc>
                <a:spcPct val="100000"/>
              </a:lnSpc>
              <a:spcBef>
                <a:spcPts val="6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Times New Roman" panose="02020603050405020304" pitchFamily="18" charset="0"/>
              </a:defRPr>
            </a:lvl4pPr>
            <a:lvl5pPr marL="1483200" indent="-457200" algn="l" defTabSz="914400" rtl="0" eaLnBrk="1" latinLnBrk="0" hangingPunct="1">
              <a:lnSpc>
                <a:spcPct val="100000"/>
              </a:lnSpc>
              <a:spcBef>
                <a:spcPts val="600"/>
              </a:spcBef>
              <a:buFont typeface="Symbol" panose="05050102010706020507" pitchFamily="18" charset="2"/>
              <a:buChar char="-"/>
              <a:defRPr sz="2000" kern="1200" baseline="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800" dirty="0">
                <a:latin typeface="Times" pitchFamily="2" charset="0"/>
              </a:rPr>
              <a:t>University of Florida</a:t>
            </a:r>
          </a:p>
          <a:p>
            <a:pPr algn="ctr">
              <a:spcBef>
                <a:spcPts val="0"/>
              </a:spcBef>
            </a:pPr>
            <a:r>
              <a:rPr lang="en-US" sz="1800" dirty="0">
                <a:latin typeface="Times" pitchFamily="2" charset="0"/>
              </a:rPr>
              <a:t>University Kentucky</a:t>
            </a:r>
          </a:p>
          <a:p>
            <a:pPr algn="ctr">
              <a:spcBef>
                <a:spcPts val="0"/>
              </a:spcBef>
            </a:pPr>
            <a:r>
              <a:rPr lang="en-US" sz="1800" dirty="0">
                <a:latin typeface="Times" pitchFamily="2" charset="0"/>
              </a:rPr>
              <a:t>University Mississippi</a:t>
            </a:r>
          </a:p>
          <a:p>
            <a:pPr algn="ctr">
              <a:spcBef>
                <a:spcPts val="0"/>
              </a:spcBef>
            </a:pPr>
            <a:r>
              <a:rPr lang="en-US" sz="1800" dirty="0">
                <a:latin typeface="Times" pitchFamily="2" charset="0"/>
              </a:rPr>
              <a:t>University of Missouri</a:t>
            </a:r>
          </a:p>
          <a:p>
            <a:pPr algn="ctr">
              <a:spcBef>
                <a:spcPts val="0"/>
              </a:spcBef>
            </a:pPr>
            <a:r>
              <a:rPr lang="en-US" sz="1800" dirty="0">
                <a:latin typeface="Times" pitchFamily="2" charset="0"/>
              </a:rPr>
              <a:t>University of Pittsburgh</a:t>
            </a:r>
          </a:p>
          <a:p>
            <a:pPr algn="ctr">
              <a:spcBef>
                <a:spcPts val="0"/>
              </a:spcBef>
            </a:pPr>
            <a:r>
              <a:rPr lang="en-US" sz="1800" dirty="0">
                <a:latin typeface="Times" pitchFamily="2" charset="0"/>
              </a:rPr>
              <a:t>University of Rochester </a:t>
            </a:r>
          </a:p>
          <a:p>
            <a:pPr algn="ctr">
              <a:spcBef>
                <a:spcPts val="0"/>
              </a:spcBef>
            </a:pPr>
            <a:r>
              <a:rPr lang="en-US" sz="1800" dirty="0">
                <a:latin typeface="Times" pitchFamily="2" charset="0"/>
              </a:rPr>
              <a:t>University of Tennessee - Chattanooga</a:t>
            </a:r>
          </a:p>
          <a:p>
            <a:pPr algn="ctr">
              <a:spcBef>
                <a:spcPts val="0"/>
              </a:spcBef>
            </a:pPr>
            <a:r>
              <a:rPr lang="en-US" sz="1800" dirty="0">
                <a:latin typeface="Times" pitchFamily="2" charset="0"/>
              </a:rPr>
              <a:t>University Texas Austin</a:t>
            </a:r>
          </a:p>
          <a:p>
            <a:pPr algn="ctr">
              <a:spcBef>
                <a:spcPts val="0"/>
              </a:spcBef>
            </a:pPr>
            <a:r>
              <a:rPr lang="en-US" sz="1800" dirty="0">
                <a:latin typeface="Times" pitchFamily="2" charset="0"/>
              </a:rPr>
              <a:t>University of Toronto </a:t>
            </a:r>
          </a:p>
          <a:p>
            <a:pPr algn="ctr">
              <a:spcBef>
                <a:spcPts val="0"/>
              </a:spcBef>
            </a:pPr>
            <a:r>
              <a:rPr lang="en-US" sz="1800" dirty="0">
                <a:latin typeface="Times" pitchFamily="2" charset="0"/>
              </a:rPr>
              <a:t>University of Utah</a:t>
            </a:r>
          </a:p>
          <a:p>
            <a:pPr algn="ctr">
              <a:spcBef>
                <a:spcPts val="0"/>
              </a:spcBef>
            </a:pPr>
            <a:r>
              <a:rPr lang="en-US" sz="1800" dirty="0">
                <a:latin typeface="Times" pitchFamily="2" charset="0"/>
              </a:rPr>
              <a:t>University of Vermont</a:t>
            </a:r>
          </a:p>
          <a:p>
            <a:pPr algn="ctr">
              <a:spcBef>
                <a:spcPts val="0"/>
              </a:spcBef>
            </a:pPr>
            <a:r>
              <a:rPr lang="en-US" sz="1800" dirty="0">
                <a:latin typeface="Times" pitchFamily="2" charset="0"/>
              </a:rPr>
              <a:t>Valley Consortium </a:t>
            </a:r>
          </a:p>
          <a:p>
            <a:pPr algn="ctr">
              <a:spcBef>
                <a:spcPts val="0"/>
              </a:spcBef>
            </a:pPr>
            <a:r>
              <a:rPr lang="en-US" sz="1800" dirty="0">
                <a:latin typeface="Times" pitchFamily="2" charset="0"/>
              </a:rPr>
              <a:t>Wake Forest</a:t>
            </a:r>
          </a:p>
          <a:p>
            <a:pPr algn="ctr">
              <a:spcBef>
                <a:spcPts val="0"/>
              </a:spcBef>
            </a:pPr>
            <a:r>
              <a:rPr lang="en-US" sz="1800" dirty="0">
                <a:latin typeface="Times" pitchFamily="2" charset="0"/>
              </a:rPr>
              <a:t>Washington University</a:t>
            </a:r>
          </a:p>
          <a:p>
            <a:pPr algn="ctr">
              <a:spcBef>
                <a:spcPts val="0"/>
              </a:spcBef>
            </a:pPr>
            <a:r>
              <a:rPr lang="en-US" sz="1800" dirty="0">
                <a:latin typeface="Times" pitchFamily="2" charset="0"/>
              </a:rPr>
              <a:t>WellStar</a:t>
            </a:r>
          </a:p>
          <a:p>
            <a:pPr algn="ctr">
              <a:spcBef>
                <a:spcPts val="0"/>
              </a:spcBef>
            </a:pPr>
            <a:r>
              <a:rPr lang="en-US" sz="1800" dirty="0">
                <a:latin typeface="Times" pitchFamily="2" charset="0"/>
              </a:rPr>
              <a:t>Yale University </a:t>
            </a:r>
          </a:p>
        </p:txBody>
      </p:sp>
      <p:sp>
        <p:nvSpPr>
          <p:cNvPr id="3" name="Rectangle 2">
            <a:extLst>
              <a:ext uri="{FF2B5EF4-FFF2-40B4-BE49-F238E27FC236}">
                <a16:creationId xmlns:a16="http://schemas.microsoft.com/office/drawing/2014/main" id="{8717EF22-9298-894D-890C-EB20DF7A0CFC}"/>
              </a:ext>
            </a:extLst>
          </p:cNvPr>
          <p:cNvSpPr/>
          <p:nvPr/>
        </p:nvSpPr>
        <p:spPr>
          <a:xfrm>
            <a:off x="3326296" y="1980862"/>
            <a:ext cx="3412434" cy="5078313"/>
          </a:xfrm>
          <a:prstGeom prst="rect">
            <a:avLst/>
          </a:prstGeom>
        </p:spPr>
        <p:txBody>
          <a:bodyPr wrap="square">
            <a:spAutoFit/>
          </a:bodyPr>
          <a:lstStyle/>
          <a:p>
            <a:pPr algn="ctr"/>
            <a:r>
              <a:rPr lang="en-US" dirty="0">
                <a:latin typeface="Times" pitchFamily="2" charset="0"/>
              </a:rPr>
              <a:t>Boston University </a:t>
            </a:r>
          </a:p>
          <a:p>
            <a:pPr algn="ctr"/>
            <a:r>
              <a:rPr lang="en-US" dirty="0">
                <a:latin typeface="Times" pitchFamily="2" charset="0"/>
              </a:rPr>
              <a:t>East Tennessee State University</a:t>
            </a:r>
          </a:p>
          <a:p>
            <a:pPr algn="ctr"/>
            <a:r>
              <a:rPr lang="en-US" dirty="0">
                <a:latin typeface="Times" pitchFamily="2" charset="0"/>
              </a:rPr>
              <a:t>Jack Houston Memorial Hospital </a:t>
            </a:r>
          </a:p>
          <a:p>
            <a:pPr algn="ctr"/>
            <a:r>
              <a:rPr lang="en-US" dirty="0">
                <a:latin typeface="Times" pitchFamily="2" charset="0"/>
              </a:rPr>
              <a:t>Loma Linda</a:t>
            </a:r>
          </a:p>
          <a:p>
            <a:pPr algn="ctr"/>
            <a:r>
              <a:rPr lang="en-US" dirty="0">
                <a:latin typeface="Times" pitchFamily="2" charset="0"/>
              </a:rPr>
              <a:t>Mayo Clinic </a:t>
            </a:r>
          </a:p>
          <a:p>
            <a:pPr algn="ctr"/>
            <a:r>
              <a:rPr lang="en-US" dirty="0">
                <a:latin typeface="Times" pitchFamily="2" charset="0"/>
              </a:rPr>
              <a:t>Naval Medical Center San Diego </a:t>
            </a:r>
          </a:p>
          <a:p>
            <a:pPr algn="ctr"/>
            <a:r>
              <a:rPr lang="en-US" dirty="0">
                <a:latin typeface="Times" pitchFamily="2" charset="0"/>
              </a:rPr>
              <a:t>Oregon health and science</a:t>
            </a:r>
          </a:p>
          <a:p>
            <a:pPr algn="ctr"/>
            <a:r>
              <a:rPr lang="en-US" dirty="0">
                <a:latin typeface="Times" pitchFamily="2" charset="0"/>
              </a:rPr>
              <a:t>Rush </a:t>
            </a:r>
          </a:p>
          <a:p>
            <a:pPr algn="ctr"/>
            <a:r>
              <a:rPr lang="en-US" dirty="0">
                <a:latin typeface="Times" pitchFamily="2" charset="0"/>
              </a:rPr>
              <a:t>Stanford University </a:t>
            </a:r>
          </a:p>
          <a:p>
            <a:pPr algn="ctr"/>
            <a:r>
              <a:rPr lang="en-US" dirty="0">
                <a:latin typeface="Times" pitchFamily="2" charset="0"/>
              </a:rPr>
              <a:t>Steadman Clinic </a:t>
            </a:r>
          </a:p>
          <a:p>
            <a:pPr algn="ctr"/>
            <a:r>
              <a:rPr lang="en-US" dirty="0">
                <a:latin typeface="Times" pitchFamily="2" charset="0"/>
              </a:rPr>
              <a:t>SUNY upstate </a:t>
            </a:r>
          </a:p>
          <a:p>
            <a:pPr algn="ctr"/>
            <a:r>
              <a:rPr lang="en-US" dirty="0">
                <a:latin typeface="Times" pitchFamily="2" charset="0"/>
              </a:rPr>
              <a:t>UC Davis </a:t>
            </a:r>
          </a:p>
          <a:p>
            <a:pPr algn="ctr"/>
            <a:r>
              <a:rPr lang="en-US" dirty="0">
                <a:latin typeface="Times" pitchFamily="2" charset="0"/>
              </a:rPr>
              <a:t>UCLA</a:t>
            </a:r>
          </a:p>
          <a:p>
            <a:pPr algn="ctr"/>
            <a:r>
              <a:rPr lang="en-US" dirty="0">
                <a:latin typeface="Times" pitchFamily="2" charset="0"/>
              </a:rPr>
              <a:t>UCSF</a:t>
            </a:r>
          </a:p>
          <a:p>
            <a:pPr algn="ctr"/>
            <a:r>
              <a:rPr lang="en-US" dirty="0">
                <a:latin typeface="Times" pitchFamily="2" charset="0"/>
              </a:rPr>
              <a:t>University of Colorado </a:t>
            </a:r>
          </a:p>
          <a:p>
            <a:pPr algn="ctr"/>
            <a:r>
              <a:rPr lang="en-US" dirty="0">
                <a:latin typeface="Times" pitchFamily="2" charset="0"/>
              </a:rPr>
              <a:t>University of Connecticut </a:t>
            </a:r>
          </a:p>
          <a:p>
            <a:pPr algn="ctr"/>
            <a:endParaRPr lang="en-US" dirty="0">
              <a:latin typeface="Times" pitchFamily="2" charset="0"/>
            </a:endParaRPr>
          </a:p>
          <a:p>
            <a:pPr algn="ctr"/>
            <a:endParaRPr lang="en-US" dirty="0">
              <a:latin typeface="Times" pitchFamily="2" charset="0"/>
            </a:endParaRPr>
          </a:p>
        </p:txBody>
      </p:sp>
      <p:sp>
        <p:nvSpPr>
          <p:cNvPr id="5" name="Rectangle 4">
            <a:extLst>
              <a:ext uri="{FF2B5EF4-FFF2-40B4-BE49-F238E27FC236}">
                <a16:creationId xmlns:a16="http://schemas.microsoft.com/office/drawing/2014/main" id="{A6EEA2B3-3CA6-6F49-8F2D-BBCBA7B271C4}"/>
              </a:ext>
            </a:extLst>
          </p:cNvPr>
          <p:cNvSpPr/>
          <p:nvPr/>
        </p:nvSpPr>
        <p:spPr>
          <a:xfrm>
            <a:off x="3470701" y="1418813"/>
            <a:ext cx="7119257" cy="523220"/>
          </a:xfrm>
          <a:prstGeom prst="rect">
            <a:avLst/>
          </a:prstGeom>
        </p:spPr>
        <p:txBody>
          <a:bodyPr wrap="none">
            <a:spAutoFit/>
          </a:bodyPr>
          <a:lstStyle/>
          <a:p>
            <a:pPr algn="ctr"/>
            <a:r>
              <a:rPr lang="en-US" sz="2800" u="sng" dirty="0">
                <a:latin typeface="Times" pitchFamily="2" charset="0"/>
              </a:rPr>
              <a:t>Participating Residency &amp; Fellowship Programs</a:t>
            </a:r>
          </a:p>
        </p:txBody>
      </p:sp>
    </p:spTree>
    <p:extLst>
      <p:ext uri="{BB962C8B-B14F-4D97-AF65-F5344CB8AC3E}">
        <p14:creationId xmlns:p14="http://schemas.microsoft.com/office/powerpoint/2010/main" val="2376230317"/>
      </p:ext>
    </p:extLst>
  </p:cSld>
  <p:clrMapOvr>
    <a:masterClrMapping/>
  </p:clrMapOvr>
  <p:transition spd="med" advClick="0">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5DD2-F83B-AA4E-BCD0-72E6F4191A85}"/>
              </a:ext>
            </a:extLst>
          </p:cNvPr>
          <p:cNvSpPr>
            <a:spLocks noGrp="1"/>
          </p:cNvSpPr>
          <p:nvPr>
            <p:ph type="title"/>
          </p:nvPr>
        </p:nvSpPr>
        <p:spPr>
          <a:xfrm>
            <a:off x="235888" y="455180"/>
            <a:ext cx="11720224" cy="966789"/>
          </a:xfrm>
        </p:spPr>
        <p:txBody>
          <a:bodyPr/>
          <a:lstStyle/>
          <a:p>
            <a:r>
              <a:rPr lang="en-US" sz="4400" dirty="0"/>
              <a:t>AO Sports Principles Course Resident Reviews</a:t>
            </a:r>
            <a:endParaRPr lang="en-US" sz="4400" dirty="0">
              <a:solidFill>
                <a:srgbClr val="FF0000"/>
              </a:solidFill>
            </a:endParaRPr>
          </a:p>
        </p:txBody>
      </p:sp>
      <p:sp>
        <p:nvSpPr>
          <p:cNvPr id="4" name="Slide Number Placeholder 3">
            <a:extLst>
              <a:ext uri="{FF2B5EF4-FFF2-40B4-BE49-F238E27FC236}">
                <a16:creationId xmlns:a16="http://schemas.microsoft.com/office/drawing/2014/main" id="{0DD2D413-C6B7-E84F-8560-A01AB82FB839}"/>
              </a:ext>
            </a:extLst>
          </p:cNvPr>
          <p:cNvSpPr>
            <a:spLocks noGrp="1"/>
          </p:cNvSpPr>
          <p:nvPr>
            <p:ph type="sldNum" sz="quarter" idx="12"/>
          </p:nvPr>
        </p:nvSpPr>
        <p:spPr/>
        <p:txBody>
          <a:bodyPr/>
          <a:lstStyle/>
          <a:p>
            <a:fld id="{7269524C-7646-2E47-B43C-71B9D82A1574}" type="slidenum">
              <a:rPr lang="en-US" smtClean="0"/>
              <a:t>19</a:t>
            </a:fld>
            <a:endParaRPr lang="en-US"/>
          </a:p>
        </p:txBody>
      </p:sp>
      <p:sp>
        <p:nvSpPr>
          <p:cNvPr id="5" name="Rectangle 4">
            <a:extLst>
              <a:ext uri="{FF2B5EF4-FFF2-40B4-BE49-F238E27FC236}">
                <a16:creationId xmlns:a16="http://schemas.microsoft.com/office/drawing/2014/main" id="{776D0119-0B0B-0E4B-A00B-9C5732695234}"/>
              </a:ext>
            </a:extLst>
          </p:cNvPr>
          <p:cNvSpPr/>
          <p:nvPr/>
        </p:nvSpPr>
        <p:spPr>
          <a:xfrm>
            <a:off x="-86459" y="3444458"/>
            <a:ext cx="12278459" cy="3170099"/>
          </a:xfrm>
          <a:prstGeom prst="rect">
            <a:avLst/>
          </a:prstGeom>
        </p:spPr>
        <p:txBody>
          <a:bodyPr wrap="square">
            <a:spAutoFit/>
          </a:bodyPr>
          <a:lstStyle/>
          <a:p>
            <a:pPr marL="228600" marR="0">
              <a:spcBef>
                <a:spcPts val="0"/>
              </a:spcBef>
              <a:spcAft>
                <a:spcPts val="0"/>
              </a:spcAft>
            </a:pPr>
            <a:r>
              <a:rPr lang="en-US" sz="2400" b="1" dirty="0">
                <a:latin typeface="Times" pitchFamily="2" charset="0"/>
                <a:ea typeface="Calibri" panose="020F0502020204030204" pitchFamily="34" charset="0"/>
                <a:cs typeface="Times New Roman" panose="02020603050405020304" pitchFamily="18" charset="0"/>
              </a:rPr>
              <a:t>Quotes/Feedback</a:t>
            </a:r>
          </a:p>
          <a:p>
            <a:pPr marL="514350" marR="0" indent="-285750">
              <a:spcBef>
                <a:spcPts val="0"/>
              </a:spcBef>
              <a:spcAft>
                <a:spcPts val="0"/>
              </a:spcAft>
              <a:buFont typeface="Arial" panose="020B0604020202020204" pitchFamily="34" charset="0"/>
              <a:buChar char="•"/>
            </a:pPr>
            <a:r>
              <a:rPr lang="en-US" sz="2200" dirty="0">
                <a:latin typeface="Times" pitchFamily="2" charset="0"/>
                <a:ea typeface="Calibri" panose="020F0502020204030204" pitchFamily="34" charset="0"/>
                <a:cs typeface="Times New Roman" panose="02020603050405020304" pitchFamily="18" charset="0"/>
              </a:rPr>
              <a:t>I learned much that I plan to use in my practice – particularly ligament reconstructions and osteotomies</a:t>
            </a:r>
          </a:p>
          <a:p>
            <a:pPr marL="514350" marR="0" indent="-285750">
              <a:spcBef>
                <a:spcPts val="0"/>
              </a:spcBef>
              <a:spcAft>
                <a:spcPts val="0"/>
              </a:spcAft>
              <a:buFont typeface="Arial" panose="020B0604020202020204" pitchFamily="34" charset="0"/>
              <a:buChar char="•"/>
            </a:pPr>
            <a:r>
              <a:rPr lang="en-US" sz="2200" dirty="0">
                <a:latin typeface="Times" pitchFamily="2" charset="0"/>
                <a:ea typeface="Calibri" panose="020F0502020204030204" pitchFamily="34" charset="0"/>
                <a:cs typeface="Times New Roman" panose="02020603050405020304" pitchFamily="18" charset="0"/>
              </a:rPr>
              <a:t>The course as it was very informative and interactive. I loved the practical exercises.</a:t>
            </a:r>
          </a:p>
          <a:p>
            <a:pPr marL="514350" marR="0" indent="-285750">
              <a:spcBef>
                <a:spcPts val="0"/>
              </a:spcBef>
              <a:spcAft>
                <a:spcPts val="0"/>
              </a:spcAft>
              <a:buFont typeface="Arial" panose="020B0604020202020204" pitchFamily="34" charset="0"/>
              <a:buChar char="•"/>
            </a:pPr>
            <a:r>
              <a:rPr lang="en-US" sz="2200" dirty="0">
                <a:latin typeface="Times" pitchFamily="2" charset="0"/>
                <a:ea typeface="Calibri" panose="020F0502020204030204" pitchFamily="34" charset="0"/>
                <a:cs typeface="Times New Roman" panose="02020603050405020304" pitchFamily="18" charset="0"/>
              </a:rPr>
              <a:t>Outstanding discussion and practical simulations</a:t>
            </a:r>
          </a:p>
          <a:p>
            <a:pPr marL="514350" marR="0" indent="-285750">
              <a:spcBef>
                <a:spcPts val="0"/>
              </a:spcBef>
              <a:spcAft>
                <a:spcPts val="0"/>
              </a:spcAft>
              <a:buFont typeface="Arial" panose="020B0604020202020204" pitchFamily="34" charset="0"/>
              <a:buChar char="•"/>
            </a:pPr>
            <a:r>
              <a:rPr lang="en-US" sz="2200" dirty="0">
                <a:latin typeface="Times" pitchFamily="2" charset="0"/>
                <a:ea typeface="Calibri" panose="020F0502020204030204" pitchFamily="34" charset="0"/>
                <a:cs typeface="Times New Roman" panose="02020603050405020304" pitchFamily="18" charset="0"/>
              </a:rPr>
              <a:t>​Entire event was very interactive and useful.</a:t>
            </a:r>
          </a:p>
          <a:p>
            <a:pPr marL="514350" marR="0" indent="-285750">
              <a:spcBef>
                <a:spcPts val="0"/>
              </a:spcBef>
              <a:spcAft>
                <a:spcPts val="0"/>
              </a:spcAft>
              <a:buFont typeface="Arial" panose="020B0604020202020204" pitchFamily="34" charset="0"/>
              <a:buChar char="•"/>
            </a:pPr>
            <a:r>
              <a:rPr lang="en-US" sz="2200" dirty="0">
                <a:latin typeface="Times" pitchFamily="2" charset="0"/>
                <a:ea typeface="Calibri" panose="020F0502020204030204" pitchFamily="34" charset="0"/>
                <a:cs typeface="Times New Roman" panose="02020603050405020304" pitchFamily="18" charset="0"/>
              </a:rPr>
              <a:t>Very well organized </a:t>
            </a:r>
          </a:p>
          <a:p>
            <a:pPr marL="514350" marR="0" indent="-285750">
              <a:spcBef>
                <a:spcPts val="0"/>
              </a:spcBef>
              <a:spcAft>
                <a:spcPts val="0"/>
              </a:spcAft>
              <a:buFont typeface="Arial" panose="020B0604020202020204" pitchFamily="34" charset="0"/>
              <a:buChar char="•"/>
            </a:pPr>
            <a:r>
              <a:rPr lang="en-US" sz="2200" dirty="0">
                <a:latin typeface="Times" pitchFamily="2" charset="0"/>
                <a:ea typeface="Calibri" panose="020F0502020204030204" pitchFamily="34" charset="0"/>
                <a:cs typeface="Times New Roman" panose="02020603050405020304" pitchFamily="18" charset="0"/>
              </a:rPr>
              <a:t>Lots of bone models with enough time for practice.</a:t>
            </a:r>
          </a:p>
          <a:p>
            <a:pPr marL="514350" marR="0" indent="-285750">
              <a:spcBef>
                <a:spcPts val="0"/>
              </a:spcBef>
              <a:spcAft>
                <a:spcPts val="0"/>
              </a:spcAft>
              <a:buFont typeface="Arial" panose="020B0604020202020204" pitchFamily="34" charset="0"/>
              <a:buChar char="•"/>
            </a:pPr>
            <a:r>
              <a:rPr lang="en-US" sz="2200" dirty="0">
                <a:latin typeface="Times" pitchFamily="2" charset="0"/>
                <a:ea typeface="Calibri" panose="020F0502020204030204" pitchFamily="34" charset="0"/>
                <a:cs typeface="Times New Roman" panose="02020603050405020304" pitchFamily="18" charset="0"/>
              </a:rPr>
              <a:t>Faculty were always there to answer your questions and provide support during the practical skills.</a:t>
            </a:r>
          </a:p>
          <a:p>
            <a:pPr marL="514350" marR="0" indent="-285750">
              <a:spcBef>
                <a:spcPts val="0"/>
              </a:spcBef>
              <a:spcAft>
                <a:spcPts val="0"/>
              </a:spcAft>
              <a:buFont typeface="Arial" panose="020B0604020202020204" pitchFamily="34" charset="0"/>
              <a:buChar char="•"/>
            </a:pPr>
            <a:r>
              <a:rPr lang="en-US" sz="2200" dirty="0">
                <a:latin typeface="Times" pitchFamily="2" charset="0"/>
                <a:ea typeface="Calibri" panose="020F0502020204030204" pitchFamily="34" charset="0"/>
                <a:cs typeface="Times New Roman" panose="02020603050405020304" pitchFamily="18" charset="0"/>
              </a:rPr>
              <a:t>The faculty were interested in teaching and getting to know the residents.</a:t>
            </a:r>
          </a:p>
        </p:txBody>
      </p:sp>
      <p:pic>
        <p:nvPicPr>
          <p:cNvPr id="6" name="Picture 5">
            <a:extLst>
              <a:ext uri="{FF2B5EF4-FFF2-40B4-BE49-F238E27FC236}">
                <a16:creationId xmlns:a16="http://schemas.microsoft.com/office/drawing/2014/main" id="{C551DC16-31BC-A143-A676-FF1D53661794}"/>
              </a:ext>
            </a:extLst>
          </p:cNvPr>
          <p:cNvPicPr>
            <a:picLocks noChangeAspect="1"/>
          </p:cNvPicPr>
          <p:nvPr/>
        </p:nvPicPr>
        <p:blipFill rotWithShape="1">
          <a:blip r:embed="rId2"/>
          <a:srcRect b="50283"/>
          <a:stretch/>
        </p:blipFill>
        <p:spPr>
          <a:xfrm>
            <a:off x="527067" y="1564258"/>
            <a:ext cx="8778181" cy="1430594"/>
          </a:xfrm>
          <a:prstGeom prst="rect">
            <a:avLst/>
          </a:prstGeom>
        </p:spPr>
      </p:pic>
      <p:pic>
        <p:nvPicPr>
          <p:cNvPr id="7" name="Picture 6">
            <a:extLst>
              <a:ext uri="{FF2B5EF4-FFF2-40B4-BE49-F238E27FC236}">
                <a16:creationId xmlns:a16="http://schemas.microsoft.com/office/drawing/2014/main" id="{12A1A0CD-6BAE-3B4A-A30C-1CC02426927A}"/>
              </a:ext>
            </a:extLst>
          </p:cNvPr>
          <p:cNvPicPr>
            <a:picLocks noChangeAspect="1"/>
          </p:cNvPicPr>
          <p:nvPr/>
        </p:nvPicPr>
        <p:blipFill rotWithShape="1">
          <a:blip r:embed="rId2"/>
          <a:srcRect l="34441" t="63594" r="39410" b="2461"/>
          <a:stretch/>
        </p:blipFill>
        <p:spPr>
          <a:xfrm>
            <a:off x="1592825" y="2458717"/>
            <a:ext cx="1386349" cy="589936"/>
          </a:xfrm>
          <a:prstGeom prst="rect">
            <a:avLst/>
          </a:prstGeom>
        </p:spPr>
      </p:pic>
      <p:sp>
        <p:nvSpPr>
          <p:cNvPr id="3" name="TextBox 2">
            <a:extLst>
              <a:ext uri="{FF2B5EF4-FFF2-40B4-BE49-F238E27FC236}">
                <a16:creationId xmlns:a16="http://schemas.microsoft.com/office/drawing/2014/main" id="{7249B4A3-1153-8849-A34B-0553F572EABA}"/>
              </a:ext>
            </a:extLst>
          </p:cNvPr>
          <p:cNvSpPr txBox="1"/>
          <p:nvPr/>
        </p:nvSpPr>
        <p:spPr>
          <a:xfrm>
            <a:off x="235888" y="1991032"/>
            <a:ext cx="135693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94050695"/>
      </p:ext>
    </p:extLst>
  </p:cSld>
  <p:clrMapOvr>
    <a:masterClrMapping/>
  </p:clrMapOvr>
  <p:transition spd="med" advClick="0">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5DD2-F83B-AA4E-BCD0-72E6F4191A85}"/>
              </a:ext>
            </a:extLst>
          </p:cNvPr>
          <p:cNvSpPr>
            <a:spLocks noGrp="1"/>
          </p:cNvSpPr>
          <p:nvPr>
            <p:ph type="title"/>
          </p:nvPr>
        </p:nvSpPr>
        <p:spPr/>
        <p:txBody>
          <a:bodyPr/>
          <a:lstStyle/>
          <a:p>
            <a:r>
              <a:rPr lang="en-US" sz="4400" dirty="0"/>
              <a:t>Overview</a:t>
            </a:r>
          </a:p>
        </p:txBody>
      </p:sp>
      <p:sp>
        <p:nvSpPr>
          <p:cNvPr id="3" name="Content Placeholder 2">
            <a:extLst>
              <a:ext uri="{FF2B5EF4-FFF2-40B4-BE49-F238E27FC236}">
                <a16:creationId xmlns:a16="http://schemas.microsoft.com/office/drawing/2014/main" id="{9D9C807E-1183-5844-B4A1-D78FCAF1E27C}"/>
              </a:ext>
            </a:extLst>
          </p:cNvPr>
          <p:cNvSpPr>
            <a:spLocks noGrp="1"/>
          </p:cNvSpPr>
          <p:nvPr>
            <p:ph idx="1"/>
          </p:nvPr>
        </p:nvSpPr>
        <p:spPr>
          <a:xfrm>
            <a:off x="658813" y="1955801"/>
            <a:ext cx="10874375" cy="4127399"/>
          </a:xfrm>
        </p:spPr>
        <p:txBody>
          <a:bodyPr/>
          <a:lstStyle/>
          <a:p>
            <a:r>
              <a:rPr lang="en-US" sz="3200" dirty="0"/>
              <a:t>AO History</a:t>
            </a:r>
          </a:p>
          <a:p>
            <a:r>
              <a:rPr lang="en-US" sz="3200" dirty="0"/>
              <a:t>Newest AO Initiative - Sports</a:t>
            </a:r>
          </a:p>
          <a:p>
            <a:r>
              <a:rPr lang="en-US" sz="3200" dirty="0"/>
              <a:t>Courses and reviews </a:t>
            </a:r>
          </a:p>
          <a:p>
            <a:r>
              <a:rPr lang="en-US" sz="3200" dirty="0"/>
              <a:t>Grant process</a:t>
            </a:r>
          </a:p>
          <a:p>
            <a:r>
              <a:rPr lang="en-US" sz="3200" dirty="0"/>
              <a:t>Faculty Development</a:t>
            </a:r>
          </a:p>
        </p:txBody>
      </p:sp>
      <p:sp>
        <p:nvSpPr>
          <p:cNvPr id="4" name="Slide Number Placeholder 3">
            <a:extLst>
              <a:ext uri="{FF2B5EF4-FFF2-40B4-BE49-F238E27FC236}">
                <a16:creationId xmlns:a16="http://schemas.microsoft.com/office/drawing/2014/main" id="{0DD2D413-C6B7-E84F-8560-A01AB82FB839}"/>
              </a:ext>
            </a:extLst>
          </p:cNvPr>
          <p:cNvSpPr>
            <a:spLocks noGrp="1"/>
          </p:cNvSpPr>
          <p:nvPr>
            <p:ph type="sldNum" sz="quarter" idx="12"/>
          </p:nvPr>
        </p:nvSpPr>
        <p:spPr/>
        <p:txBody>
          <a:bodyPr/>
          <a:lstStyle/>
          <a:p>
            <a:fld id="{7269524C-7646-2E47-B43C-71B9D82A1574}" type="slidenum">
              <a:rPr lang="en-US" smtClean="0"/>
              <a:t>2</a:t>
            </a:fld>
            <a:endParaRPr lang="en-US" dirty="0"/>
          </a:p>
        </p:txBody>
      </p:sp>
      <p:pic>
        <p:nvPicPr>
          <p:cNvPr id="5" name="Picture 4" descr="A picture containing person, suit, necktie&#10;&#10;Description automatically generated">
            <a:extLst>
              <a:ext uri="{FF2B5EF4-FFF2-40B4-BE49-F238E27FC236}">
                <a16:creationId xmlns:a16="http://schemas.microsoft.com/office/drawing/2014/main" id="{AA48035C-EE7A-BB42-B8B4-767A59F87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358" y="198619"/>
            <a:ext cx="5075821" cy="3369039"/>
          </a:xfrm>
          <a:prstGeom prst="rect">
            <a:avLst/>
          </a:prstGeom>
        </p:spPr>
      </p:pic>
      <p:pic>
        <p:nvPicPr>
          <p:cNvPr id="6" name="Picture 5" descr="A cabin in the snow&#10;&#10;Description automatically generated with low confidence">
            <a:extLst>
              <a:ext uri="{FF2B5EF4-FFF2-40B4-BE49-F238E27FC236}">
                <a16:creationId xmlns:a16="http://schemas.microsoft.com/office/drawing/2014/main" id="{DB121AE4-08C1-214A-AD13-8ECF1FCDCD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2779" y="3749562"/>
            <a:ext cx="5976584" cy="2929698"/>
          </a:xfrm>
          <a:prstGeom prst="rect">
            <a:avLst/>
          </a:prstGeom>
        </p:spPr>
      </p:pic>
    </p:spTree>
    <p:extLst>
      <p:ext uri="{BB962C8B-B14F-4D97-AF65-F5344CB8AC3E}">
        <p14:creationId xmlns:p14="http://schemas.microsoft.com/office/powerpoint/2010/main" val="3549007547"/>
      </p:ext>
    </p:extLst>
  </p:cSld>
  <p:clrMapOvr>
    <a:masterClrMapping/>
  </p:clrMapOvr>
  <p:transition spd="med" advClick="0">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1312-AEE5-8642-9F65-E593D1D89CE0}"/>
              </a:ext>
            </a:extLst>
          </p:cNvPr>
          <p:cNvSpPr>
            <a:spLocks noGrp="1"/>
          </p:cNvSpPr>
          <p:nvPr>
            <p:ph type="title"/>
          </p:nvPr>
        </p:nvSpPr>
        <p:spPr>
          <a:xfrm>
            <a:off x="264863" y="266925"/>
            <a:ext cx="12437346" cy="1575428"/>
          </a:xfrm>
        </p:spPr>
        <p:txBody>
          <a:bodyPr/>
          <a:lstStyle/>
          <a:p>
            <a:r>
              <a:rPr lang="en-US" sz="4200" dirty="0"/>
              <a:t>AO Sports - Principles &amp; Advanced Course Grants</a:t>
            </a:r>
          </a:p>
        </p:txBody>
      </p:sp>
      <p:sp>
        <p:nvSpPr>
          <p:cNvPr id="3" name="Content Placeholder 2">
            <a:extLst>
              <a:ext uri="{FF2B5EF4-FFF2-40B4-BE49-F238E27FC236}">
                <a16:creationId xmlns:a16="http://schemas.microsoft.com/office/drawing/2014/main" id="{8DA2FED3-BE14-ED4C-B2DF-4307DC167C46}"/>
              </a:ext>
            </a:extLst>
          </p:cNvPr>
          <p:cNvSpPr>
            <a:spLocks noGrp="1"/>
          </p:cNvSpPr>
          <p:nvPr>
            <p:ph idx="1"/>
          </p:nvPr>
        </p:nvSpPr>
        <p:spPr>
          <a:xfrm>
            <a:off x="264863" y="1368726"/>
            <a:ext cx="11907259" cy="5489274"/>
          </a:xfrm>
        </p:spPr>
        <p:txBody>
          <a:bodyPr/>
          <a:lstStyle/>
          <a:p>
            <a:pPr marL="457200" indent="-457200">
              <a:buFont typeface="Arial" panose="020B0604020202020204" pitchFamily="34" charset="0"/>
              <a:buChar char="•"/>
            </a:pPr>
            <a:r>
              <a:rPr lang="en-US" sz="2000" dirty="0"/>
              <a:t>Complete Internal budget which will be used when submitting the grant </a:t>
            </a:r>
          </a:p>
          <a:p>
            <a:pPr marL="914400" lvl="1"/>
            <a:r>
              <a:rPr lang="en-US" sz="2000" dirty="0"/>
              <a:t>Get internal approvals from department and/or leadership to support any expenses the grant doesn’t cover</a:t>
            </a:r>
          </a:p>
          <a:p>
            <a:pPr marL="914400" lvl="1"/>
            <a:r>
              <a:rPr lang="en-US" sz="2000" dirty="0"/>
              <a:t>Complete application on DePuy’s website </a:t>
            </a:r>
            <a:r>
              <a:rPr lang="en-US" sz="2000" dirty="0">
                <a:hlinkClick r:id="rId2">
                  <a:extLst>
                    <a:ext uri="{A12FA001-AC4F-418D-AE19-62706E023703}">
                      <ahyp:hlinkClr xmlns:ahyp="http://schemas.microsoft.com/office/drawing/2018/hyperlinkcolor" val="tx"/>
                    </a:ext>
                  </a:extLst>
                </a:hlinkClick>
              </a:rPr>
              <a:t>https://engagegrantsna.powerappsportals.com/</a:t>
            </a:r>
            <a:endParaRPr lang="en-US" sz="2000" dirty="0"/>
          </a:p>
          <a:p>
            <a:pPr marL="914400" lvl="1"/>
            <a:r>
              <a:rPr lang="en-US" sz="2000" dirty="0"/>
              <a:t>Will receive an email from Meghan Mailhot if grant is awarded</a:t>
            </a:r>
          </a:p>
          <a:p>
            <a:pPr marL="457200" indent="-457200">
              <a:buFont typeface="Arial" panose="020B0604020202020204" pitchFamily="34" charset="0"/>
              <a:buChar char="•"/>
            </a:pPr>
            <a:r>
              <a:rPr lang="en-US" sz="2000" dirty="0"/>
              <a:t>Process is nearly identical to grants for the AO Trauma Principles Course</a:t>
            </a:r>
          </a:p>
          <a:p>
            <a:pPr marL="457200" indent="-457200">
              <a:buFont typeface="Arial" panose="020B0604020202020204" pitchFamily="34" charset="0"/>
              <a:buChar char="•"/>
            </a:pPr>
            <a:r>
              <a:rPr lang="en-US" sz="2000" dirty="0"/>
              <a:t>Residencies only submit one application for a group of residents to attend</a:t>
            </a:r>
          </a:p>
          <a:p>
            <a:pPr marL="457200" indent="-457200">
              <a:buFont typeface="Arial" panose="020B0604020202020204" pitchFamily="34" charset="0"/>
              <a:buChar char="•"/>
            </a:pPr>
            <a:r>
              <a:rPr lang="en-US" sz="2000" dirty="0"/>
              <a:t>Note:</a:t>
            </a:r>
          </a:p>
          <a:p>
            <a:pPr marL="468313">
              <a:tabLst>
                <a:tab pos="508000" algn="l"/>
              </a:tabLst>
            </a:pPr>
            <a:r>
              <a:rPr lang="en-US" sz="1800" dirty="0"/>
              <a:t>	- </a:t>
            </a:r>
            <a:r>
              <a:rPr lang="en-US" sz="2000" dirty="0"/>
              <a:t>DePuy grant is usually $1000 to 1500 per resident/fellow which covers the majority of the costs (DePuy historically only supports housing, airfare and registration expenses)</a:t>
            </a:r>
          </a:p>
          <a:p>
            <a:pPr marL="468313">
              <a:tabLst>
                <a:tab pos="508000" algn="l"/>
              </a:tabLst>
            </a:pPr>
            <a:r>
              <a:rPr lang="en-US" sz="2000" dirty="0"/>
              <a:t>	- Madison Pearson, the Program Coordinator at University of Missouri is able to help answer questions and 			assist with the grant process (</a:t>
            </a:r>
            <a:r>
              <a:rPr lang="en-US" sz="2000" u="sng" dirty="0">
                <a:hlinkClick r:id="rId3"/>
              </a:rPr>
              <a:t>pearsonmp@health.missouri.edu</a:t>
            </a:r>
            <a:r>
              <a:rPr lang="en-US" sz="2000" dirty="0"/>
              <a:t>)</a:t>
            </a:r>
          </a:p>
          <a:p>
            <a:pPr marL="811213" indent="-342900">
              <a:buFontTx/>
              <a:buChar char="-"/>
              <a:tabLst>
                <a:tab pos="508000" algn="l"/>
              </a:tabLst>
            </a:pPr>
            <a:r>
              <a:rPr lang="en-US" sz="2000" dirty="0"/>
              <a:t>Only one DePuy resident/fellow grant is able to be given to each resident/fellow each calendar year (i.e. unable to receive grant to attend both AO Trauma and AO Sports Course in one year)</a:t>
            </a:r>
          </a:p>
          <a:p>
            <a:pPr marL="811213" indent="-342900">
              <a:buFontTx/>
              <a:buChar char="-"/>
              <a:tabLst>
                <a:tab pos="508000" algn="l"/>
              </a:tabLst>
            </a:pPr>
            <a:r>
              <a:rPr lang="en-US" sz="2000" dirty="0"/>
              <a:t>They do not award PGY1 level residents (only PGY2 – Fellow)</a:t>
            </a:r>
          </a:p>
        </p:txBody>
      </p:sp>
      <p:pic>
        <p:nvPicPr>
          <p:cNvPr id="5" name="Picture 4">
            <a:extLst>
              <a:ext uri="{FF2B5EF4-FFF2-40B4-BE49-F238E27FC236}">
                <a16:creationId xmlns:a16="http://schemas.microsoft.com/office/drawing/2014/main" id="{F5BACD18-CA25-2738-D9BF-6E63F61E44D6}"/>
              </a:ext>
            </a:extLst>
          </p:cNvPr>
          <p:cNvPicPr>
            <a:picLocks noChangeAspect="1"/>
          </p:cNvPicPr>
          <p:nvPr/>
        </p:nvPicPr>
        <p:blipFill>
          <a:blip r:embed="rId4"/>
          <a:stretch>
            <a:fillRect/>
          </a:stretch>
        </p:blipFill>
        <p:spPr>
          <a:xfrm>
            <a:off x="8489234" y="2652916"/>
            <a:ext cx="2784190" cy="1121068"/>
          </a:xfrm>
          <a:prstGeom prst="rect">
            <a:avLst/>
          </a:prstGeom>
        </p:spPr>
      </p:pic>
    </p:spTree>
    <p:extLst>
      <p:ext uri="{BB962C8B-B14F-4D97-AF65-F5344CB8AC3E}">
        <p14:creationId xmlns:p14="http://schemas.microsoft.com/office/powerpoint/2010/main" val="1180612912"/>
      </p:ext>
    </p:extLst>
  </p:cSld>
  <p:clrMapOvr>
    <a:masterClrMapping/>
  </p:clrMapOvr>
  <p:transition spd="med" advClick="0">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1312-AEE5-8642-9F65-E593D1D89CE0}"/>
              </a:ext>
            </a:extLst>
          </p:cNvPr>
          <p:cNvSpPr>
            <a:spLocks noGrp="1"/>
          </p:cNvSpPr>
          <p:nvPr>
            <p:ph type="title"/>
          </p:nvPr>
        </p:nvSpPr>
        <p:spPr/>
        <p:txBody>
          <a:bodyPr/>
          <a:lstStyle/>
          <a:p>
            <a:r>
              <a:rPr lang="en-US" sz="4400" dirty="0"/>
              <a:t>Faculty Development Opportunities</a:t>
            </a:r>
          </a:p>
        </p:txBody>
      </p:sp>
      <p:sp>
        <p:nvSpPr>
          <p:cNvPr id="3" name="Content Placeholder 2">
            <a:extLst>
              <a:ext uri="{FF2B5EF4-FFF2-40B4-BE49-F238E27FC236}">
                <a16:creationId xmlns:a16="http://schemas.microsoft.com/office/drawing/2014/main" id="{8DA2FED3-BE14-ED4C-B2DF-4307DC167C46}"/>
              </a:ext>
            </a:extLst>
          </p:cNvPr>
          <p:cNvSpPr>
            <a:spLocks noGrp="1"/>
          </p:cNvSpPr>
          <p:nvPr>
            <p:ph idx="1"/>
          </p:nvPr>
        </p:nvSpPr>
        <p:spPr>
          <a:xfrm>
            <a:off x="658813" y="1945862"/>
            <a:ext cx="10874375" cy="4127399"/>
          </a:xfrm>
        </p:spPr>
        <p:txBody>
          <a:bodyPr/>
          <a:lstStyle/>
          <a:p>
            <a:r>
              <a:rPr lang="en-US" sz="3200" dirty="0"/>
              <a:t>As this is a new initiative we are actively pursing faculty who have a passion for teaching.	</a:t>
            </a:r>
          </a:p>
          <a:p>
            <a:pPr marL="917575" indent="-917575"/>
            <a:r>
              <a:rPr lang="en-US" sz="3200" i="1" dirty="0"/>
              <a:t>	- If you or if you have a sports faculty who may be </a:t>
            </a:r>
          </a:p>
          <a:p>
            <a:pPr marL="917575" indent="234950"/>
            <a:r>
              <a:rPr lang="en-US" sz="3200" i="1" dirty="0"/>
              <a:t>interested in participating, please reach out to us</a:t>
            </a:r>
          </a:p>
          <a:p>
            <a:pPr marL="917575" indent="234950"/>
            <a:endParaRPr lang="en-US" sz="3200" i="1" dirty="0">
              <a:solidFill>
                <a:srgbClr val="FF0000"/>
              </a:solidFill>
            </a:endParaRPr>
          </a:p>
          <a:p>
            <a:pPr marL="917575" algn="ctr"/>
            <a:r>
              <a:rPr lang="en-US" sz="3200" i="1" dirty="0"/>
              <a:t>- The following 3 slides are faculty who have participated in Principles, Advanced and Master AO Sports Courses</a:t>
            </a:r>
          </a:p>
        </p:txBody>
      </p:sp>
      <p:sp>
        <p:nvSpPr>
          <p:cNvPr id="4" name="Slide Number Placeholder 3">
            <a:extLst>
              <a:ext uri="{FF2B5EF4-FFF2-40B4-BE49-F238E27FC236}">
                <a16:creationId xmlns:a16="http://schemas.microsoft.com/office/drawing/2014/main" id="{399F7526-4D3C-1847-BB4E-308E7D195A4A}"/>
              </a:ext>
            </a:extLst>
          </p:cNvPr>
          <p:cNvSpPr>
            <a:spLocks noGrp="1"/>
          </p:cNvSpPr>
          <p:nvPr>
            <p:ph type="sldNum" sz="quarter" idx="12"/>
          </p:nvPr>
        </p:nvSpPr>
        <p:spPr/>
        <p:txBody>
          <a:bodyPr/>
          <a:lstStyle/>
          <a:p>
            <a:fld id="{7269524C-7646-2E47-B43C-71B9D82A1574}" type="slidenum">
              <a:rPr lang="en-US" smtClean="0"/>
              <a:t>21</a:t>
            </a:fld>
            <a:endParaRPr lang="en-US"/>
          </a:p>
        </p:txBody>
      </p:sp>
    </p:spTree>
    <p:extLst>
      <p:ext uri="{BB962C8B-B14F-4D97-AF65-F5344CB8AC3E}">
        <p14:creationId xmlns:p14="http://schemas.microsoft.com/office/powerpoint/2010/main" val="2425084502"/>
      </p:ext>
    </p:extLst>
  </p:cSld>
  <p:clrMapOvr>
    <a:masterClrMapping/>
  </p:clrMapOvr>
  <p:transition spd="med" advClick="0">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9A39F-51AA-948D-3147-2AD0EC3E4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5DB83-68B7-B074-FD27-07D81C65C96B}"/>
              </a:ext>
            </a:extLst>
          </p:cNvPr>
          <p:cNvSpPr>
            <a:spLocks noGrp="1"/>
          </p:cNvSpPr>
          <p:nvPr>
            <p:ph type="title"/>
          </p:nvPr>
        </p:nvSpPr>
        <p:spPr>
          <a:xfrm>
            <a:off x="658812" y="132511"/>
            <a:ext cx="10874374" cy="966789"/>
          </a:xfrm>
        </p:spPr>
        <p:txBody>
          <a:bodyPr/>
          <a:lstStyle/>
          <a:p>
            <a:r>
              <a:rPr lang="en-US" dirty="0"/>
              <a:t>AO Sports Participating Faculty </a:t>
            </a:r>
            <a:r>
              <a:rPr lang="en-US" sz="2000" dirty="0"/>
              <a:t>(Principles, Advanced and Master Courses)</a:t>
            </a:r>
            <a:endParaRPr lang="en-US" dirty="0"/>
          </a:p>
        </p:txBody>
      </p:sp>
      <p:sp>
        <p:nvSpPr>
          <p:cNvPr id="4" name="Slide Number Placeholder 3">
            <a:extLst>
              <a:ext uri="{FF2B5EF4-FFF2-40B4-BE49-F238E27FC236}">
                <a16:creationId xmlns:a16="http://schemas.microsoft.com/office/drawing/2014/main" id="{4DAF800D-9F9F-53A8-832D-C4AF3094615E}"/>
              </a:ext>
            </a:extLst>
          </p:cNvPr>
          <p:cNvSpPr>
            <a:spLocks noGrp="1"/>
          </p:cNvSpPr>
          <p:nvPr>
            <p:ph type="sldNum" sz="quarter" idx="12"/>
          </p:nvPr>
        </p:nvSpPr>
        <p:spPr>
          <a:xfrm>
            <a:off x="10556657" y="6389936"/>
            <a:ext cx="2844800" cy="476250"/>
          </a:xfrm>
        </p:spPr>
        <p:txBody>
          <a:bodyPr/>
          <a:lstStyle/>
          <a:p>
            <a:fld id="{7269524C-7646-2E47-B43C-71B9D82A1574}" type="slidenum">
              <a:rPr lang="en-US" smtClean="0"/>
              <a:t>22</a:t>
            </a:fld>
            <a:endParaRPr lang="en-US" dirty="0"/>
          </a:p>
        </p:txBody>
      </p:sp>
      <p:graphicFrame>
        <p:nvGraphicFramePr>
          <p:cNvPr id="6" name="Content Placeholder 5">
            <a:extLst>
              <a:ext uri="{FF2B5EF4-FFF2-40B4-BE49-F238E27FC236}">
                <a16:creationId xmlns:a16="http://schemas.microsoft.com/office/drawing/2014/main" id="{B2CA89B7-3358-3D7F-B5C7-F39B1DB54EA3}"/>
              </a:ext>
            </a:extLst>
          </p:cNvPr>
          <p:cNvGraphicFramePr>
            <a:graphicFrameLocks noGrp="1"/>
          </p:cNvGraphicFramePr>
          <p:nvPr>
            <p:ph idx="1"/>
            <p:extLst>
              <p:ext uri="{D42A27DB-BD31-4B8C-83A1-F6EECF244321}">
                <p14:modId xmlns:p14="http://schemas.microsoft.com/office/powerpoint/2010/main" val="2902907781"/>
              </p:ext>
            </p:extLst>
          </p:nvPr>
        </p:nvGraphicFramePr>
        <p:xfrm>
          <a:off x="1475872" y="781474"/>
          <a:ext cx="9240253" cy="5897880"/>
        </p:xfrm>
        <a:graphic>
          <a:graphicData uri="http://schemas.openxmlformats.org/drawingml/2006/table">
            <a:tbl>
              <a:tblPr>
                <a:tableStyleId>{5C22544A-7EE6-4342-B048-85BDC9FD1C3A}</a:tableStyleId>
              </a:tblPr>
              <a:tblGrid>
                <a:gridCol w="9240253">
                  <a:extLst>
                    <a:ext uri="{9D8B030D-6E8A-4147-A177-3AD203B41FA5}">
                      <a16:colId xmlns:a16="http://schemas.microsoft.com/office/drawing/2014/main" val="777896874"/>
                    </a:ext>
                  </a:extLst>
                </a:gridCol>
              </a:tblGrid>
              <a:tr h="148945">
                <a:tc>
                  <a:txBody>
                    <a:bodyPr/>
                    <a:lstStyle/>
                    <a:p>
                      <a:pPr algn="ctr" rtl="0" fontAlgn="ctr"/>
                      <a:r>
                        <a:rPr lang="en-US" sz="1550" b="0" i="0" u="none" strike="noStrike">
                          <a:solidFill>
                            <a:srgbClr val="000000"/>
                          </a:solidFill>
                          <a:effectLst/>
                          <a:latin typeface="Times New Roman" panose="02020603050405020304" pitchFamily="18" charset="0"/>
                        </a:rPr>
                        <a:t>Abboud, Joseph - Philadelphia, PA, USA - Rothman Orthopedic Institute</a:t>
                      </a:r>
                    </a:p>
                  </a:txBody>
                  <a:tcPr marL="9525" marR="9525" marT="9525" marB="0" anchor="ctr">
                    <a:noFill/>
                  </a:tcPr>
                </a:tc>
                <a:extLst>
                  <a:ext uri="{0D108BD9-81ED-4DB2-BD59-A6C34878D82A}">
                    <a16:rowId xmlns:a16="http://schemas.microsoft.com/office/drawing/2014/main" val="3582165175"/>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Al Thani, Saeed - Dubai, N/A, UAE - Orthocure Medical Center</a:t>
                      </a:r>
                    </a:p>
                  </a:txBody>
                  <a:tcPr marL="9525" marR="9525" marT="9525" marB="0" anchor="ctr">
                    <a:noFill/>
                  </a:tcPr>
                </a:tc>
                <a:extLst>
                  <a:ext uri="{0D108BD9-81ED-4DB2-BD59-A6C34878D82A}">
                    <a16:rowId xmlns:a16="http://schemas.microsoft.com/office/drawing/2014/main" val="726470220"/>
                  </a:ext>
                </a:extLst>
              </a:tr>
              <a:tr h="185660">
                <a:tc>
                  <a:txBody>
                    <a:bodyPr/>
                    <a:lstStyle/>
                    <a:p>
                      <a:pPr algn="ctr" rtl="0" fontAlgn="ctr"/>
                      <a:r>
                        <a:rPr lang="it-IT" sz="1550" b="0" i="0" u="none" strike="noStrike">
                          <a:solidFill>
                            <a:srgbClr val="000000"/>
                          </a:solidFill>
                          <a:effectLst/>
                          <a:latin typeface="Times New Roman" panose="02020603050405020304" pitchFamily="18" charset="0"/>
                        </a:rPr>
                        <a:t>Amini, Michael - Phoenix, AZ, USA - The CORE Institute</a:t>
                      </a:r>
                    </a:p>
                  </a:txBody>
                  <a:tcPr marL="9525" marR="9525" marT="9525" marB="0" anchor="ctr">
                    <a:noFill/>
                  </a:tcPr>
                </a:tc>
                <a:extLst>
                  <a:ext uri="{0D108BD9-81ED-4DB2-BD59-A6C34878D82A}">
                    <a16:rowId xmlns:a16="http://schemas.microsoft.com/office/drawing/2014/main" val="2762775468"/>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Athwal, George - London, Canada - St Josephs Health Care</a:t>
                      </a:r>
                    </a:p>
                  </a:txBody>
                  <a:tcPr marL="9525" marR="9525" marT="9525" marB="0" anchor="ctr">
                    <a:noFill/>
                  </a:tcPr>
                </a:tc>
                <a:extLst>
                  <a:ext uri="{0D108BD9-81ED-4DB2-BD59-A6C34878D82A}">
                    <a16:rowId xmlns:a16="http://schemas.microsoft.com/office/drawing/2014/main" val="3110702126"/>
                  </a:ext>
                </a:extLst>
              </a:tr>
              <a:tr h="222375">
                <a:tc>
                  <a:txBody>
                    <a:bodyPr/>
                    <a:lstStyle/>
                    <a:p>
                      <a:pPr algn="ctr" rtl="0" fontAlgn="ctr"/>
                      <a:r>
                        <a:rPr lang="es-ES" sz="1550" b="0" i="0" u="none" strike="noStrike">
                          <a:solidFill>
                            <a:srgbClr val="000000"/>
                          </a:solidFill>
                          <a:effectLst/>
                          <a:latin typeface="Times New Roman" panose="02020603050405020304" pitchFamily="18" charset="0"/>
                        </a:rPr>
                        <a:t>Barco, Raul - Madrid, Spain - Hospital La Paz</a:t>
                      </a:r>
                    </a:p>
                  </a:txBody>
                  <a:tcPr marL="9525" marR="9525" marT="9525" marB="0" anchor="ctr">
                    <a:noFill/>
                  </a:tcPr>
                </a:tc>
                <a:extLst>
                  <a:ext uri="{0D108BD9-81ED-4DB2-BD59-A6C34878D82A}">
                    <a16:rowId xmlns:a16="http://schemas.microsoft.com/office/drawing/2014/main" val="3971460195"/>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Berkson, Eric - Boston, MA, USA - Mass General Brigham</a:t>
                      </a:r>
                    </a:p>
                  </a:txBody>
                  <a:tcPr marL="9525" marR="9525" marT="9525" marB="0" anchor="ctr">
                    <a:noFill/>
                  </a:tcPr>
                </a:tc>
                <a:extLst>
                  <a:ext uri="{0D108BD9-81ED-4DB2-BD59-A6C34878D82A}">
                    <a16:rowId xmlns:a16="http://schemas.microsoft.com/office/drawing/2014/main" val="2566859966"/>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Boileau, Pascal - Nice, France - ICR, Clinique KANRYS Center, Grope KANTYS</a:t>
                      </a:r>
                    </a:p>
                  </a:txBody>
                  <a:tcPr marL="9525" marR="9525" marT="9525" marB="0" anchor="ctr">
                    <a:noFill/>
                  </a:tcPr>
                </a:tc>
                <a:extLst>
                  <a:ext uri="{0D108BD9-81ED-4DB2-BD59-A6C34878D82A}">
                    <a16:rowId xmlns:a16="http://schemas.microsoft.com/office/drawing/2014/main" val="426215147"/>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Brady, Jacqueline - Portland, OR, USA - Oregon Health &amp; Science University      </a:t>
                      </a:r>
                    </a:p>
                  </a:txBody>
                  <a:tcPr marL="9525" marR="9525" marT="9525" marB="0" anchor="ctr">
                    <a:noFill/>
                  </a:tcPr>
                </a:tc>
                <a:extLst>
                  <a:ext uri="{0D108BD9-81ED-4DB2-BD59-A6C34878D82A}">
                    <a16:rowId xmlns:a16="http://schemas.microsoft.com/office/drawing/2014/main" val="2162263159"/>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Brown, Leah - Scottsdale, AZ, USA - Banner University Orthopedics &amp; Sports Medicine Institute</a:t>
                      </a:r>
                    </a:p>
                  </a:txBody>
                  <a:tcPr marL="9525" marR="9525" marT="9525" marB="0" anchor="ctr">
                    <a:noFill/>
                  </a:tcPr>
                </a:tc>
                <a:extLst>
                  <a:ext uri="{0D108BD9-81ED-4DB2-BD59-A6C34878D82A}">
                    <a16:rowId xmlns:a16="http://schemas.microsoft.com/office/drawing/2014/main" val="248327738"/>
                  </a:ext>
                </a:extLst>
              </a:tr>
              <a:tr h="148945">
                <a:tc>
                  <a:txBody>
                    <a:bodyPr/>
                    <a:lstStyle/>
                    <a:p>
                      <a:pPr algn="ctr" rtl="0" fontAlgn="ctr"/>
                      <a:r>
                        <a:rPr lang="es-ES" sz="1550" b="0" i="0" u="none" strike="noStrike">
                          <a:solidFill>
                            <a:srgbClr val="000000"/>
                          </a:solidFill>
                          <a:effectLst/>
                          <a:latin typeface="Times New Roman" panose="02020603050405020304" pitchFamily="18" charset="0"/>
                        </a:rPr>
                        <a:t>Calvo, Emilio - Madrid, Spain - Fundacion Jimenez Diaz</a:t>
                      </a:r>
                    </a:p>
                  </a:txBody>
                  <a:tcPr marL="9525" marR="9525" marT="9525" marB="0" anchor="ctr">
                    <a:noFill/>
                  </a:tcPr>
                </a:tc>
                <a:extLst>
                  <a:ext uri="{0D108BD9-81ED-4DB2-BD59-A6C34878D82A}">
                    <a16:rowId xmlns:a16="http://schemas.microsoft.com/office/drawing/2014/main" val="1429995271"/>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Cancienne, Jourdan - Chicago, IL, USA - Rush University Medical Center</a:t>
                      </a:r>
                    </a:p>
                  </a:txBody>
                  <a:tcPr marL="9525" marR="9525" marT="9525" marB="0" anchor="ctr">
                    <a:noFill/>
                  </a:tcPr>
                </a:tc>
                <a:extLst>
                  <a:ext uri="{0D108BD9-81ED-4DB2-BD59-A6C34878D82A}">
                    <a16:rowId xmlns:a16="http://schemas.microsoft.com/office/drawing/2014/main" val="681595736"/>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Chahla, Jorge - Hinsdale, IL, USA - Midwest Orthopaedics at Rush</a:t>
                      </a:r>
                    </a:p>
                  </a:txBody>
                  <a:tcPr marL="9525" marR="9525" marT="9525" marB="0" anchor="ctr">
                    <a:noFill/>
                  </a:tcPr>
                </a:tc>
                <a:extLst>
                  <a:ext uri="{0D108BD9-81ED-4DB2-BD59-A6C34878D82A}">
                    <a16:rowId xmlns:a16="http://schemas.microsoft.com/office/drawing/2014/main" val="4227101445"/>
                  </a:ext>
                </a:extLst>
              </a:tr>
              <a:tr h="185660">
                <a:tc>
                  <a:txBody>
                    <a:bodyPr/>
                    <a:lstStyle/>
                    <a:p>
                      <a:pPr algn="ctr" rtl="0" fontAlgn="ctr"/>
                      <a:r>
                        <a:rPr lang="pt-BR" sz="1550" b="0" i="0" u="none" strike="noStrike">
                          <a:solidFill>
                            <a:srgbClr val="000000"/>
                          </a:solidFill>
                          <a:effectLst/>
                          <a:latin typeface="Times New Roman" panose="02020603050405020304" pitchFamily="18" charset="0"/>
                        </a:rPr>
                        <a:t>Cohen, Moises - São Paulo, Brazil - University federal de Sao Paulo and Hospital Albert Einstein</a:t>
                      </a:r>
                    </a:p>
                  </a:txBody>
                  <a:tcPr marL="9525" marR="9525" marT="9525" marB="0" anchor="ctr">
                    <a:noFill/>
                  </a:tcPr>
                </a:tc>
                <a:extLst>
                  <a:ext uri="{0D108BD9-81ED-4DB2-BD59-A6C34878D82A}">
                    <a16:rowId xmlns:a16="http://schemas.microsoft.com/office/drawing/2014/main" val="234768413"/>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DeFroda, Steven - Columbia, MO, USA - University of Missouri-Columbia</a:t>
                      </a:r>
                    </a:p>
                  </a:txBody>
                  <a:tcPr marL="9525" marR="9525" marT="9525" marB="0" anchor="ctr">
                    <a:noFill/>
                  </a:tcPr>
                </a:tc>
                <a:extLst>
                  <a:ext uri="{0D108BD9-81ED-4DB2-BD59-A6C34878D82A}">
                    <a16:rowId xmlns:a16="http://schemas.microsoft.com/office/drawing/2014/main" val="1438332698"/>
                  </a:ext>
                </a:extLst>
              </a:tr>
              <a:tr h="148945">
                <a:tc>
                  <a:txBody>
                    <a:bodyPr/>
                    <a:lstStyle/>
                    <a:p>
                      <a:pPr algn="ctr" rtl="0" fontAlgn="ctr"/>
                      <a:r>
                        <a:rPr lang="en-US" sz="1550" b="0" i="0" u="none" strike="noStrike" dirty="0" err="1">
                          <a:solidFill>
                            <a:srgbClr val="000000"/>
                          </a:solidFill>
                          <a:effectLst/>
                          <a:latin typeface="Times New Roman" panose="02020603050405020304" pitchFamily="18" charset="0"/>
                        </a:rPr>
                        <a:t>Denard</a:t>
                      </a:r>
                      <a:r>
                        <a:rPr lang="en-US" sz="1550" b="0" i="0" u="none" strike="noStrike" dirty="0">
                          <a:solidFill>
                            <a:srgbClr val="000000"/>
                          </a:solidFill>
                          <a:effectLst/>
                          <a:latin typeface="Times New Roman" panose="02020603050405020304" pitchFamily="18" charset="0"/>
                        </a:rPr>
                        <a:t>, Patrick – Medford OR, USA – Southern Oregon Orthopedics</a:t>
                      </a:r>
                    </a:p>
                  </a:txBody>
                  <a:tcPr marL="9525" marR="9525" marT="9525" marB="0" anchor="ctr">
                    <a:noFill/>
                  </a:tcPr>
                </a:tc>
                <a:extLst>
                  <a:ext uri="{0D108BD9-81ED-4DB2-BD59-A6C34878D82A}">
                    <a16:rowId xmlns:a16="http://schemas.microsoft.com/office/drawing/2014/main" val="3035848017"/>
                  </a:ext>
                </a:extLst>
              </a:tr>
              <a:tr h="222375">
                <a:tc>
                  <a:txBody>
                    <a:bodyPr/>
                    <a:lstStyle/>
                    <a:p>
                      <a:pPr algn="ctr" rtl="0" fontAlgn="ctr"/>
                      <a:r>
                        <a:rPr lang="en-US" sz="1550" b="0" i="0" u="none" strike="noStrike" dirty="0">
                          <a:solidFill>
                            <a:srgbClr val="000000"/>
                          </a:solidFill>
                          <a:effectLst/>
                          <a:latin typeface="Times New Roman" panose="02020603050405020304" pitchFamily="18" charset="0"/>
                        </a:rPr>
                        <a:t>Dennis, Elizabeth - New York, NY, USA - Mount Sinai</a:t>
                      </a:r>
                    </a:p>
                  </a:txBody>
                  <a:tcPr marL="9525" marR="9525" marT="9525" marB="0" anchor="ctr">
                    <a:noFill/>
                  </a:tcPr>
                </a:tc>
                <a:extLst>
                  <a:ext uri="{0D108BD9-81ED-4DB2-BD59-A6C34878D82A}">
                    <a16:rowId xmlns:a16="http://schemas.microsoft.com/office/drawing/2014/main" val="2784912690"/>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Drager, Justin - Montreal, Canada - McGill Univeristy Health Center </a:t>
                      </a:r>
                    </a:p>
                  </a:txBody>
                  <a:tcPr marL="9525" marR="9525" marT="9525" marB="0" anchor="ctr">
                    <a:noFill/>
                  </a:tcPr>
                </a:tc>
                <a:extLst>
                  <a:ext uri="{0D108BD9-81ED-4DB2-BD59-A6C34878D82A}">
                    <a16:rowId xmlns:a16="http://schemas.microsoft.com/office/drawing/2014/main" val="2629994635"/>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Farmer, Kevin - Gainesville, FL, USA - The University of Florida</a:t>
                      </a:r>
                    </a:p>
                  </a:txBody>
                  <a:tcPr marL="9525" marR="9525" marT="9525" marB="0" anchor="ctr">
                    <a:noFill/>
                  </a:tcPr>
                </a:tc>
                <a:extLst>
                  <a:ext uri="{0D108BD9-81ED-4DB2-BD59-A6C34878D82A}">
                    <a16:rowId xmlns:a16="http://schemas.microsoft.com/office/drawing/2014/main" val="3805027737"/>
                  </a:ext>
                </a:extLst>
              </a:tr>
              <a:tr h="112231">
                <a:tc>
                  <a:txBody>
                    <a:bodyPr/>
                    <a:lstStyle/>
                    <a:p>
                      <a:pPr algn="ctr" rtl="0" fontAlgn="ctr"/>
                      <a:r>
                        <a:rPr lang="en-US" sz="1550" b="0" i="0" u="none" strike="noStrike">
                          <a:solidFill>
                            <a:srgbClr val="000000"/>
                          </a:solidFill>
                          <a:effectLst/>
                          <a:latin typeface="Times New Roman" panose="02020603050405020304" pitchFamily="18" charset="0"/>
                        </a:rPr>
                        <a:t>Favorito, Paul - Cincinnati, OH, USA - The Christ Hospital</a:t>
                      </a:r>
                    </a:p>
                  </a:txBody>
                  <a:tcPr marL="9525" marR="9525" marT="9525" marB="0" anchor="ctr">
                    <a:noFill/>
                  </a:tcPr>
                </a:tc>
                <a:extLst>
                  <a:ext uri="{0D108BD9-81ED-4DB2-BD59-A6C34878D82A}">
                    <a16:rowId xmlns:a16="http://schemas.microsoft.com/office/drawing/2014/main" val="1038447403"/>
                  </a:ext>
                </a:extLst>
              </a:tr>
              <a:tr h="148945">
                <a:tc>
                  <a:txBody>
                    <a:bodyPr/>
                    <a:lstStyle/>
                    <a:p>
                      <a:pPr algn="ctr" rtl="0" fontAlgn="ctr"/>
                      <a:r>
                        <a:rPr lang="it-IT" sz="1550" b="0" i="0" u="none" strike="noStrike">
                          <a:solidFill>
                            <a:srgbClr val="000000"/>
                          </a:solidFill>
                          <a:effectLst/>
                          <a:latin typeface="Times New Roman" panose="02020603050405020304" pitchFamily="18" charset="0"/>
                        </a:rPr>
                        <a:t>Fortier, Lisa - Fort Collins, CO, USA - Colorado State University</a:t>
                      </a:r>
                    </a:p>
                  </a:txBody>
                  <a:tcPr marL="9525" marR="9525" marT="9525" marB="0" anchor="ctr">
                    <a:noFill/>
                  </a:tcPr>
                </a:tc>
                <a:extLst>
                  <a:ext uri="{0D108BD9-81ED-4DB2-BD59-A6C34878D82A}">
                    <a16:rowId xmlns:a16="http://schemas.microsoft.com/office/drawing/2014/main" val="2966289865"/>
                  </a:ext>
                </a:extLst>
              </a:tr>
              <a:tr h="0">
                <a:tc>
                  <a:txBody>
                    <a:bodyPr/>
                    <a:lstStyle/>
                    <a:p>
                      <a:pPr algn="ctr" rtl="0" fontAlgn="ctr"/>
                      <a:r>
                        <a:rPr lang="en-US" sz="1550" b="0" i="0" u="none" strike="noStrike" dirty="0">
                          <a:solidFill>
                            <a:srgbClr val="000000"/>
                          </a:solidFill>
                          <a:effectLst/>
                          <a:latin typeface="Times New Roman" panose="02020603050405020304" pitchFamily="18" charset="0"/>
                        </a:rPr>
                        <a:t>Frank, Rachel - Denver, CO, USA - University of Colorado</a:t>
                      </a:r>
                    </a:p>
                  </a:txBody>
                  <a:tcPr marL="9525" marR="9525" marT="9525" marB="0" anchor="ctr">
                    <a:noFill/>
                  </a:tcPr>
                </a:tc>
                <a:extLst>
                  <a:ext uri="{0D108BD9-81ED-4DB2-BD59-A6C34878D82A}">
                    <a16:rowId xmlns:a16="http://schemas.microsoft.com/office/drawing/2014/main" val="1065785887"/>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Gupta, Ashish - Brisbane, Australia - Greenslopes Pvt Hospital </a:t>
                      </a:r>
                    </a:p>
                  </a:txBody>
                  <a:tcPr marL="9525" marR="9525" marT="9525" marB="0" anchor="ctr">
                    <a:noFill/>
                  </a:tcPr>
                </a:tc>
                <a:extLst>
                  <a:ext uri="{0D108BD9-81ED-4DB2-BD59-A6C34878D82A}">
                    <a16:rowId xmlns:a16="http://schemas.microsoft.com/office/drawing/2014/main" val="3711624434"/>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Hall, Kimberly - Portland, OR, USA - OHSU</a:t>
                      </a:r>
                    </a:p>
                  </a:txBody>
                  <a:tcPr marL="9525" marR="9525" marT="9525" marB="0" anchor="ctr">
                    <a:noFill/>
                  </a:tcPr>
                </a:tc>
                <a:extLst>
                  <a:ext uri="{0D108BD9-81ED-4DB2-BD59-A6C34878D82A}">
                    <a16:rowId xmlns:a16="http://schemas.microsoft.com/office/drawing/2014/main" val="247783527"/>
                  </a:ext>
                </a:extLst>
              </a:tr>
              <a:tr h="148945">
                <a:tc>
                  <a:txBody>
                    <a:bodyPr/>
                    <a:lstStyle/>
                    <a:p>
                      <a:pPr algn="ctr" rtl="0" fontAlgn="ctr"/>
                      <a:r>
                        <a:rPr lang="en-US" sz="1550" b="0" i="0" u="none" strike="noStrike" dirty="0">
                          <a:solidFill>
                            <a:srgbClr val="000000"/>
                          </a:solidFill>
                          <a:effectLst/>
                          <a:latin typeface="Times New Roman" panose="02020603050405020304" pitchFamily="18" charset="0"/>
                        </a:rPr>
                        <a:t>Hasan, Samer - Cincinnati, OH, USA - The Jewish Hospital - Cincinnati </a:t>
                      </a:r>
                      <a:r>
                        <a:rPr lang="en-US" sz="1550" b="0" i="0" u="none" strike="noStrike" dirty="0" err="1">
                          <a:solidFill>
                            <a:srgbClr val="000000"/>
                          </a:solidFill>
                          <a:effectLst/>
                          <a:latin typeface="Times New Roman" panose="02020603050405020304" pitchFamily="18" charset="0"/>
                        </a:rPr>
                        <a:t>Sportsmedicine</a:t>
                      </a:r>
                      <a:endParaRPr lang="en-US" sz="1550" b="0" i="0" u="none" strike="noStrike" dirty="0">
                        <a:solidFill>
                          <a:srgbClr val="000000"/>
                        </a:solidFill>
                        <a:effectLst/>
                        <a:latin typeface="Times New Roman" panose="02020603050405020304" pitchFamily="18" charset="0"/>
                      </a:endParaRPr>
                    </a:p>
                  </a:txBody>
                  <a:tcPr marL="9525" marR="9525" marT="9525" marB="0" anchor="ctr">
                    <a:noFill/>
                  </a:tcPr>
                </a:tc>
                <a:extLst>
                  <a:ext uri="{0D108BD9-81ED-4DB2-BD59-A6C34878D82A}">
                    <a16:rowId xmlns:a16="http://schemas.microsoft.com/office/drawing/2014/main" val="3175482075"/>
                  </a:ext>
                </a:extLst>
              </a:tr>
            </a:tbl>
          </a:graphicData>
        </a:graphic>
      </p:graphicFrame>
    </p:spTree>
    <p:extLst>
      <p:ext uri="{BB962C8B-B14F-4D97-AF65-F5344CB8AC3E}">
        <p14:creationId xmlns:p14="http://schemas.microsoft.com/office/powerpoint/2010/main" val="2666190358"/>
      </p:ext>
    </p:extLst>
  </p:cSld>
  <p:clrMapOvr>
    <a:masterClrMapping/>
  </p:clrMapOvr>
  <p:transition spd="med" advClick="0">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114C9-8669-7470-BD8C-00FA659C1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44A5AA-F15E-F56D-C4E5-1B9727B0704C}"/>
              </a:ext>
            </a:extLst>
          </p:cNvPr>
          <p:cNvSpPr>
            <a:spLocks noGrp="1"/>
          </p:cNvSpPr>
          <p:nvPr>
            <p:ph type="title"/>
          </p:nvPr>
        </p:nvSpPr>
        <p:spPr>
          <a:xfrm>
            <a:off x="658812" y="132511"/>
            <a:ext cx="10874374" cy="966789"/>
          </a:xfrm>
        </p:spPr>
        <p:txBody>
          <a:bodyPr/>
          <a:lstStyle/>
          <a:p>
            <a:r>
              <a:rPr lang="en-US" dirty="0"/>
              <a:t>AO Sports Participating Faculty </a:t>
            </a:r>
            <a:r>
              <a:rPr lang="en-US" sz="2000" dirty="0"/>
              <a:t>(Principles, Advanced and Master Courses)</a:t>
            </a:r>
            <a:endParaRPr lang="en-US" dirty="0"/>
          </a:p>
        </p:txBody>
      </p:sp>
      <p:sp>
        <p:nvSpPr>
          <p:cNvPr id="4" name="Slide Number Placeholder 3">
            <a:extLst>
              <a:ext uri="{FF2B5EF4-FFF2-40B4-BE49-F238E27FC236}">
                <a16:creationId xmlns:a16="http://schemas.microsoft.com/office/drawing/2014/main" id="{7F09FD76-0BDA-35A3-94C3-AE4C32AF3E67}"/>
              </a:ext>
            </a:extLst>
          </p:cNvPr>
          <p:cNvSpPr>
            <a:spLocks noGrp="1"/>
          </p:cNvSpPr>
          <p:nvPr>
            <p:ph type="sldNum" sz="quarter" idx="12"/>
          </p:nvPr>
        </p:nvSpPr>
        <p:spPr>
          <a:xfrm>
            <a:off x="10556657" y="6389936"/>
            <a:ext cx="2844800" cy="476250"/>
          </a:xfrm>
        </p:spPr>
        <p:txBody>
          <a:bodyPr/>
          <a:lstStyle/>
          <a:p>
            <a:fld id="{7269524C-7646-2E47-B43C-71B9D82A1574}" type="slidenum">
              <a:rPr lang="en-US" smtClean="0"/>
              <a:t>23</a:t>
            </a:fld>
            <a:endParaRPr lang="en-US" dirty="0"/>
          </a:p>
        </p:txBody>
      </p:sp>
      <p:graphicFrame>
        <p:nvGraphicFramePr>
          <p:cNvPr id="6" name="Content Placeholder 5">
            <a:extLst>
              <a:ext uri="{FF2B5EF4-FFF2-40B4-BE49-F238E27FC236}">
                <a16:creationId xmlns:a16="http://schemas.microsoft.com/office/drawing/2014/main" id="{0C9EBB89-6811-1E8B-1DB7-C55F724C8718}"/>
              </a:ext>
            </a:extLst>
          </p:cNvPr>
          <p:cNvGraphicFramePr>
            <a:graphicFrameLocks noGrp="1"/>
          </p:cNvGraphicFramePr>
          <p:nvPr>
            <p:ph idx="1"/>
            <p:extLst>
              <p:ext uri="{D42A27DB-BD31-4B8C-83A1-F6EECF244321}">
                <p14:modId xmlns:p14="http://schemas.microsoft.com/office/powerpoint/2010/main" val="2247640679"/>
              </p:ext>
            </p:extLst>
          </p:nvPr>
        </p:nvGraphicFramePr>
        <p:xfrm>
          <a:off x="1475872" y="704238"/>
          <a:ext cx="9240253" cy="5897880"/>
        </p:xfrm>
        <a:graphic>
          <a:graphicData uri="http://schemas.openxmlformats.org/drawingml/2006/table">
            <a:tbl>
              <a:tblPr>
                <a:tableStyleId>{5C22544A-7EE6-4342-B048-85BDC9FD1C3A}</a:tableStyleId>
              </a:tblPr>
              <a:tblGrid>
                <a:gridCol w="9240253">
                  <a:extLst>
                    <a:ext uri="{9D8B030D-6E8A-4147-A177-3AD203B41FA5}">
                      <a16:colId xmlns:a16="http://schemas.microsoft.com/office/drawing/2014/main" val="777896874"/>
                    </a:ext>
                  </a:extLst>
                </a:gridCol>
              </a:tblGrid>
              <a:tr h="148945">
                <a:tc>
                  <a:txBody>
                    <a:bodyPr/>
                    <a:lstStyle/>
                    <a:p>
                      <a:pPr algn="ctr" rtl="0" fontAlgn="ctr"/>
                      <a:r>
                        <a:rPr lang="fr-FR" sz="1550" b="0" i="0" u="none" strike="noStrike">
                          <a:solidFill>
                            <a:srgbClr val="000000"/>
                          </a:solidFill>
                          <a:effectLst/>
                          <a:latin typeface="Times New Roman" panose="02020603050405020304" pitchFamily="18" charset="0"/>
                        </a:rPr>
                        <a:t>Herzberg, Guillaume - Lyon, France - Clinique Parc Lyon, Val Ouest Lyon</a:t>
                      </a:r>
                    </a:p>
                  </a:txBody>
                  <a:tcPr marL="9525" marR="9525" marT="9525" marB="0" anchor="ctr">
                    <a:noFill/>
                  </a:tcPr>
                </a:tc>
                <a:extLst>
                  <a:ext uri="{0D108BD9-81ED-4DB2-BD59-A6C34878D82A}">
                    <a16:rowId xmlns:a16="http://schemas.microsoft.com/office/drawing/2014/main" val="734748455"/>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Hubbard, David - Morgantown, WV, USA - West Virginia University</a:t>
                      </a:r>
                    </a:p>
                  </a:txBody>
                  <a:tcPr marL="9525" marR="9525" marT="9525" marB="0" anchor="ctr">
                    <a:noFill/>
                  </a:tcPr>
                </a:tc>
                <a:extLst>
                  <a:ext uri="{0D108BD9-81ED-4DB2-BD59-A6C34878D82A}">
                    <a16:rowId xmlns:a16="http://schemas.microsoft.com/office/drawing/2014/main" val="3582165175"/>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Jaeger, Martin - Freiburg, Germany - University Medical Center </a:t>
                      </a:r>
                    </a:p>
                  </a:txBody>
                  <a:tcPr marL="9525" marR="9525" marT="9525" marB="0" anchor="ctr">
                    <a:noFill/>
                  </a:tcPr>
                </a:tc>
                <a:extLst>
                  <a:ext uri="{0D108BD9-81ED-4DB2-BD59-A6C34878D82A}">
                    <a16:rowId xmlns:a16="http://schemas.microsoft.com/office/drawing/2014/main" val="726470220"/>
                  </a:ext>
                </a:extLst>
              </a:tr>
              <a:tr h="185660">
                <a:tc>
                  <a:txBody>
                    <a:bodyPr/>
                    <a:lstStyle/>
                    <a:p>
                      <a:pPr algn="ctr" rtl="0" fontAlgn="ctr"/>
                      <a:r>
                        <a:rPr lang="en-US" sz="1550" b="0" i="0" u="none" strike="noStrike" dirty="0">
                          <a:solidFill>
                            <a:srgbClr val="000000"/>
                          </a:solidFill>
                          <a:effectLst/>
                          <a:latin typeface="Times New Roman" panose="02020603050405020304" pitchFamily="18" charset="0"/>
                        </a:rPr>
                        <a:t>Joyner, Patrick - Collier County, FL, USA - </a:t>
                      </a:r>
                      <a:r>
                        <a:rPr lang="en-US" sz="1550" b="0" i="0" u="none" strike="noStrike" dirty="0" err="1">
                          <a:solidFill>
                            <a:srgbClr val="000000"/>
                          </a:solidFill>
                          <a:effectLst/>
                          <a:latin typeface="Times New Roman" panose="02020603050405020304" pitchFamily="18" charset="0"/>
                        </a:rPr>
                        <a:t>OrthoCollier</a:t>
                      </a:r>
                      <a:endParaRPr lang="en-US" sz="1550" b="0" i="0" u="none" strike="noStrike" dirty="0">
                        <a:solidFill>
                          <a:srgbClr val="000000"/>
                        </a:solidFill>
                        <a:effectLst/>
                        <a:latin typeface="Times New Roman" panose="02020603050405020304" pitchFamily="18" charset="0"/>
                      </a:endParaRPr>
                    </a:p>
                  </a:txBody>
                  <a:tcPr marL="9525" marR="9525" marT="9525" marB="0" anchor="ctr">
                    <a:noFill/>
                  </a:tcPr>
                </a:tc>
                <a:extLst>
                  <a:ext uri="{0D108BD9-81ED-4DB2-BD59-A6C34878D82A}">
                    <a16:rowId xmlns:a16="http://schemas.microsoft.com/office/drawing/2014/main" val="2762775468"/>
                  </a:ext>
                </a:extLst>
              </a:tr>
              <a:tr h="148945">
                <a:tc>
                  <a:txBody>
                    <a:bodyPr/>
                    <a:lstStyle/>
                    <a:p>
                      <a:pPr algn="ctr" rtl="0" fontAlgn="ctr"/>
                      <a:r>
                        <a:rPr lang="fr-FR" sz="1550" b="0" i="0" u="none" strike="noStrike">
                          <a:solidFill>
                            <a:srgbClr val="000000"/>
                          </a:solidFill>
                          <a:effectLst/>
                          <a:latin typeface="Times New Roman" panose="02020603050405020304" pitchFamily="18" charset="0"/>
                        </a:rPr>
                        <a:t>Kany, Jean - Saint Jean, France - Clinique de l’union</a:t>
                      </a:r>
                    </a:p>
                  </a:txBody>
                  <a:tcPr marL="9525" marR="9525" marT="9525" marB="0" anchor="ctr">
                    <a:noFill/>
                  </a:tcPr>
                </a:tc>
                <a:extLst>
                  <a:ext uri="{0D108BD9-81ED-4DB2-BD59-A6C34878D82A}">
                    <a16:rowId xmlns:a16="http://schemas.microsoft.com/office/drawing/2014/main" val="3110702126"/>
                  </a:ext>
                </a:extLst>
              </a:tr>
              <a:tr h="222375">
                <a:tc>
                  <a:txBody>
                    <a:bodyPr/>
                    <a:lstStyle/>
                    <a:p>
                      <a:pPr algn="ctr" rtl="0" fontAlgn="ctr"/>
                      <a:r>
                        <a:rPr lang="en-US" sz="1550" b="0" i="0" u="none" strike="noStrike">
                          <a:solidFill>
                            <a:srgbClr val="000000"/>
                          </a:solidFill>
                          <a:effectLst/>
                          <a:latin typeface="Times New Roman" panose="02020603050405020304" pitchFamily="18" charset="0"/>
                        </a:rPr>
                        <a:t>Katthagen, J. Christoph - Münster, Germany - University Hospital Münster</a:t>
                      </a:r>
                    </a:p>
                  </a:txBody>
                  <a:tcPr marL="9525" marR="9525" marT="9525" marB="0" anchor="ctr">
                    <a:noFill/>
                  </a:tcPr>
                </a:tc>
                <a:extLst>
                  <a:ext uri="{0D108BD9-81ED-4DB2-BD59-A6C34878D82A}">
                    <a16:rowId xmlns:a16="http://schemas.microsoft.com/office/drawing/2014/main" val="3971460195"/>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Keener, Jay - St Louis, MO, USA - Washington University</a:t>
                      </a:r>
                    </a:p>
                  </a:txBody>
                  <a:tcPr marL="9525" marR="9525" marT="9525" marB="0" anchor="ctr">
                    <a:noFill/>
                  </a:tcPr>
                </a:tc>
                <a:extLst>
                  <a:ext uri="{0D108BD9-81ED-4DB2-BD59-A6C34878D82A}">
                    <a16:rowId xmlns:a16="http://schemas.microsoft.com/office/drawing/2014/main" val="2566859966"/>
                  </a:ext>
                </a:extLst>
              </a:tr>
              <a:tr h="148945">
                <a:tc>
                  <a:txBody>
                    <a:bodyPr/>
                    <a:lstStyle/>
                    <a:p>
                      <a:pPr algn="ctr" rtl="0" fontAlgn="ctr"/>
                      <a:r>
                        <a:rPr lang="it-IT" sz="1550" b="0" i="0" u="none" strike="noStrike">
                          <a:solidFill>
                            <a:srgbClr val="000000"/>
                          </a:solidFill>
                          <a:effectLst/>
                          <a:latin typeface="Times New Roman" panose="02020603050405020304" pitchFamily="18" charset="0"/>
                        </a:rPr>
                        <a:t>Kfuri, Mauricio - Columbia, MO, USA - University of Missouri - Columbia</a:t>
                      </a:r>
                    </a:p>
                  </a:txBody>
                  <a:tcPr marL="9525" marR="9525" marT="9525" marB="0" anchor="ctr">
                    <a:noFill/>
                  </a:tcPr>
                </a:tc>
                <a:extLst>
                  <a:ext uri="{0D108BD9-81ED-4DB2-BD59-A6C34878D82A}">
                    <a16:rowId xmlns:a16="http://schemas.microsoft.com/office/drawing/2014/main" val="426215147"/>
                  </a:ext>
                </a:extLst>
              </a:tr>
              <a:tr h="185660">
                <a:tc>
                  <a:txBody>
                    <a:bodyPr/>
                    <a:lstStyle/>
                    <a:p>
                      <a:pPr algn="ctr" rtl="0" fontAlgn="ctr"/>
                      <a:r>
                        <a:rPr lang="en-US" sz="1550" b="0" i="0" u="none" strike="noStrike" dirty="0" err="1">
                          <a:solidFill>
                            <a:srgbClr val="000000"/>
                          </a:solidFill>
                          <a:effectLst/>
                          <a:latin typeface="Times New Roman" panose="02020603050405020304" pitchFamily="18" charset="0"/>
                        </a:rPr>
                        <a:t>Knapik</a:t>
                      </a:r>
                      <a:r>
                        <a:rPr lang="en-US" sz="1550" b="0" i="0" u="none" strike="noStrike" dirty="0">
                          <a:solidFill>
                            <a:srgbClr val="000000"/>
                          </a:solidFill>
                          <a:effectLst/>
                          <a:latin typeface="Times New Roman" panose="02020603050405020304" pitchFamily="18" charset="0"/>
                        </a:rPr>
                        <a:t>, Derrick - St. Louis, MO, USA - Washington University in St. Louis School of Medicine</a:t>
                      </a:r>
                    </a:p>
                  </a:txBody>
                  <a:tcPr marL="9525" marR="9525" marT="9525" marB="0" anchor="ctr">
                    <a:noFill/>
                  </a:tcPr>
                </a:tc>
                <a:extLst>
                  <a:ext uri="{0D108BD9-81ED-4DB2-BD59-A6C34878D82A}">
                    <a16:rowId xmlns:a16="http://schemas.microsoft.com/office/drawing/2014/main" val="2162263159"/>
                  </a:ext>
                </a:extLst>
              </a:tr>
              <a:tr h="185660">
                <a:tc>
                  <a:txBody>
                    <a:bodyPr/>
                    <a:lstStyle/>
                    <a:p>
                      <a:pPr algn="ctr" rtl="0" fontAlgn="ctr"/>
                      <a:r>
                        <a:rPr lang="fr-FR" sz="1550" b="0" i="0" u="none" strike="noStrike" dirty="0">
                          <a:solidFill>
                            <a:srgbClr val="000000"/>
                          </a:solidFill>
                          <a:effectLst/>
                          <a:latin typeface="Times New Roman" panose="02020603050405020304" pitchFamily="18" charset="0"/>
                        </a:rPr>
                        <a:t>Lafosse, Laurent - </a:t>
                      </a:r>
                      <a:r>
                        <a:rPr lang="fr-FR" sz="1550" b="0" i="0" u="none" strike="noStrike" dirty="0" err="1">
                          <a:solidFill>
                            <a:srgbClr val="000000"/>
                          </a:solidFill>
                          <a:effectLst/>
                          <a:latin typeface="Times New Roman" panose="02020603050405020304" pitchFamily="18" charset="0"/>
                        </a:rPr>
                        <a:t>Sevrier</a:t>
                      </a:r>
                      <a:r>
                        <a:rPr lang="fr-FR" sz="1550" b="0" i="0" u="none" strike="noStrike" dirty="0">
                          <a:solidFill>
                            <a:srgbClr val="000000"/>
                          </a:solidFill>
                          <a:effectLst/>
                          <a:latin typeface="Times New Roman" panose="02020603050405020304" pitchFamily="18" charset="0"/>
                        </a:rPr>
                        <a:t>, France - ALPS Surgery Institute</a:t>
                      </a:r>
                    </a:p>
                  </a:txBody>
                  <a:tcPr marL="9525" marR="9525" marT="9525" marB="0" anchor="ctr">
                    <a:noFill/>
                  </a:tcPr>
                </a:tc>
                <a:extLst>
                  <a:ext uri="{0D108BD9-81ED-4DB2-BD59-A6C34878D82A}">
                    <a16:rowId xmlns:a16="http://schemas.microsoft.com/office/drawing/2014/main" val="248327738"/>
                  </a:ext>
                </a:extLst>
              </a:tr>
              <a:tr h="148945">
                <a:tc>
                  <a:txBody>
                    <a:bodyPr/>
                    <a:lstStyle/>
                    <a:p>
                      <a:pPr algn="ctr" rtl="0" fontAlgn="ctr"/>
                      <a:r>
                        <a:rPr lang="it-IT" sz="1550" b="0" i="0" u="none" strike="noStrike">
                          <a:solidFill>
                            <a:srgbClr val="000000"/>
                          </a:solidFill>
                          <a:effectLst/>
                          <a:latin typeface="Times New Roman" panose="02020603050405020304" pitchFamily="18" charset="0"/>
                        </a:rPr>
                        <a:t>Lee, Cassandra - Sacramento, CA, USA - UC Davis Health</a:t>
                      </a:r>
                    </a:p>
                  </a:txBody>
                  <a:tcPr marL="9525" marR="9525" marT="9525" marB="0" anchor="ctr">
                    <a:noFill/>
                  </a:tcPr>
                </a:tc>
                <a:extLst>
                  <a:ext uri="{0D108BD9-81ED-4DB2-BD59-A6C34878D82A}">
                    <a16:rowId xmlns:a16="http://schemas.microsoft.com/office/drawing/2014/main" val="1429995271"/>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Lohre, Ryan - Boston, MA, USA - Massachusetts General Hospital</a:t>
                      </a:r>
                    </a:p>
                  </a:txBody>
                  <a:tcPr marL="9525" marR="9525" marT="9525" marB="0" anchor="ctr">
                    <a:noFill/>
                  </a:tcPr>
                </a:tc>
                <a:extLst>
                  <a:ext uri="{0D108BD9-81ED-4DB2-BD59-A6C34878D82A}">
                    <a16:rowId xmlns:a16="http://schemas.microsoft.com/office/drawing/2014/main" val="681595736"/>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Ma, Richard - Columbia, MO, USA - University of Missouri</a:t>
                      </a:r>
                    </a:p>
                  </a:txBody>
                  <a:tcPr marL="9525" marR="9525" marT="9525" marB="0" anchor="ctr">
                    <a:noFill/>
                  </a:tcPr>
                </a:tc>
                <a:extLst>
                  <a:ext uri="{0D108BD9-81ED-4DB2-BD59-A6C34878D82A}">
                    <a16:rowId xmlns:a16="http://schemas.microsoft.com/office/drawing/2014/main" val="4227101445"/>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Mair, Scott - Lexington, KY, USA - University of Kentucky</a:t>
                      </a:r>
                    </a:p>
                  </a:txBody>
                  <a:tcPr marL="9525" marR="9525" marT="9525" marB="0" anchor="ctr">
                    <a:noFill/>
                  </a:tcPr>
                </a:tc>
                <a:extLst>
                  <a:ext uri="{0D108BD9-81ED-4DB2-BD59-A6C34878D82A}">
                    <a16:rowId xmlns:a16="http://schemas.microsoft.com/office/drawing/2014/main" val="234768413"/>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Martin, Ryan - Calgary, Canada - University of Calgary</a:t>
                      </a:r>
                    </a:p>
                  </a:txBody>
                  <a:tcPr marL="9525" marR="9525" marT="9525" marB="0" anchor="ctr">
                    <a:noFill/>
                  </a:tcPr>
                </a:tc>
                <a:extLst>
                  <a:ext uri="{0D108BD9-81ED-4DB2-BD59-A6C34878D82A}">
                    <a16:rowId xmlns:a16="http://schemas.microsoft.com/office/drawing/2014/main" val="1438332698"/>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McCarty, Eric - Boulder, CO, USA - University of Colorado</a:t>
                      </a:r>
                    </a:p>
                  </a:txBody>
                  <a:tcPr marL="9525" marR="9525" marT="9525" marB="0" anchor="ctr">
                    <a:noFill/>
                  </a:tcPr>
                </a:tc>
                <a:extLst>
                  <a:ext uri="{0D108BD9-81ED-4DB2-BD59-A6C34878D82A}">
                    <a16:rowId xmlns:a16="http://schemas.microsoft.com/office/drawing/2014/main" val="3035848017"/>
                  </a:ext>
                </a:extLst>
              </a:tr>
              <a:tr h="222375">
                <a:tc>
                  <a:txBody>
                    <a:bodyPr/>
                    <a:lstStyle/>
                    <a:p>
                      <a:pPr algn="ctr" rtl="0" fontAlgn="ctr"/>
                      <a:r>
                        <a:rPr lang="en-US" sz="1550" b="0" i="0" u="none" strike="noStrike">
                          <a:solidFill>
                            <a:srgbClr val="000000"/>
                          </a:solidFill>
                          <a:effectLst/>
                          <a:latin typeface="Times New Roman" panose="02020603050405020304" pitchFamily="18" charset="0"/>
                        </a:rPr>
                        <a:t>McDonald, Lucas - San Diego, CA, USA - Naval Medical Center San Diego</a:t>
                      </a:r>
                    </a:p>
                  </a:txBody>
                  <a:tcPr marL="9525" marR="9525" marT="9525" marB="0" anchor="ctr">
                    <a:noFill/>
                  </a:tcPr>
                </a:tc>
                <a:extLst>
                  <a:ext uri="{0D108BD9-81ED-4DB2-BD59-A6C34878D82A}">
                    <a16:rowId xmlns:a16="http://schemas.microsoft.com/office/drawing/2014/main" val="2784912690"/>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Medvecky, Michael - New Haven, CT, USA - Yale New Haven Hospital                 </a:t>
                      </a:r>
                    </a:p>
                  </a:txBody>
                  <a:tcPr marL="9525" marR="9525" marT="9525" marB="0" anchor="ctr">
                    <a:noFill/>
                  </a:tcPr>
                </a:tc>
                <a:extLst>
                  <a:ext uri="{0D108BD9-81ED-4DB2-BD59-A6C34878D82A}">
                    <a16:rowId xmlns:a16="http://schemas.microsoft.com/office/drawing/2014/main" val="2629994635"/>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Mihata, Teruhisa - Takatsuki, Japan - Osaka Medical and Pharmaceutical University</a:t>
                      </a:r>
                    </a:p>
                  </a:txBody>
                  <a:tcPr marL="9525" marR="9525" marT="9525" marB="0" anchor="ctr">
                    <a:noFill/>
                  </a:tcPr>
                </a:tc>
                <a:extLst>
                  <a:ext uri="{0D108BD9-81ED-4DB2-BD59-A6C34878D82A}">
                    <a16:rowId xmlns:a16="http://schemas.microsoft.com/office/drawing/2014/main" val="3805027737"/>
                  </a:ext>
                </a:extLst>
              </a:tr>
              <a:tr h="112231">
                <a:tc>
                  <a:txBody>
                    <a:bodyPr/>
                    <a:lstStyle/>
                    <a:p>
                      <a:pPr algn="ctr" rtl="0" fontAlgn="ctr"/>
                      <a:r>
                        <a:rPr lang="en-US" sz="1550" b="0" i="0" u="none" strike="noStrike">
                          <a:solidFill>
                            <a:srgbClr val="000000"/>
                          </a:solidFill>
                          <a:effectLst/>
                          <a:latin typeface="Times New Roman" panose="02020603050405020304" pitchFamily="18" charset="0"/>
                        </a:rPr>
                        <a:t>Musahl, Volker - Pittsburgh, PA - UPMC</a:t>
                      </a:r>
                    </a:p>
                  </a:txBody>
                  <a:tcPr marL="9525" marR="9525" marT="9525" marB="0" anchor="ctr">
                    <a:noFill/>
                  </a:tcPr>
                </a:tc>
                <a:extLst>
                  <a:ext uri="{0D108BD9-81ED-4DB2-BD59-A6C34878D82A}">
                    <a16:rowId xmlns:a16="http://schemas.microsoft.com/office/drawing/2014/main" val="1038447403"/>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Nawabi, Danyal - New York, NY, USA - Hospital for Special Surgery</a:t>
                      </a:r>
                    </a:p>
                  </a:txBody>
                  <a:tcPr marL="9525" marR="9525" marT="9525" marB="0" anchor="ctr">
                    <a:noFill/>
                  </a:tcPr>
                </a:tc>
                <a:extLst>
                  <a:ext uri="{0D108BD9-81ED-4DB2-BD59-A6C34878D82A}">
                    <a16:rowId xmlns:a16="http://schemas.microsoft.com/office/drawing/2014/main" val="2966289865"/>
                  </a:ext>
                </a:extLst>
              </a:tr>
              <a:tr h="112231">
                <a:tc>
                  <a:txBody>
                    <a:bodyPr/>
                    <a:lstStyle/>
                    <a:p>
                      <a:pPr algn="ctr" rtl="0" fontAlgn="ctr"/>
                      <a:r>
                        <a:rPr lang="en-US" sz="1550" b="0" i="0" u="none" strike="noStrike">
                          <a:solidFill>
                            <a:srgbClr val="000000"/>
                          </a:solidFill>
                          <a:effectLst/>
                          <a:latin typeface="Times New Roman" panose="02020603050405020304" pitchFamily="18" charset="0"/>
                        </a:rPr>
                        <a:t>Nuelle, Clayton - Columbia, MO, USA - University of Missouri</a:t>
                      </a:r>
                    </a:p>
                  </a:txBody>
                  <a:tcPr marL="9525" marR="9525" marT="9525" marB="0" anchor="ctr">
                    <a:noFill/>
                  </a:tcPr>
                </a:tc>
                <a:extLst>
                  <a:ext uri="{0D108BD9-81ED-4DB2-BD59-A6C34878D82A}">
                    <a16:rowId xmlns:a16="http://schemas.microsoft.com/office/drawing/2014/main" val="1065785887"/>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Okoroha, Kelechi - Rochester, MN, USA - Mayo Clinic</a:t>
                      </a:r>
                    </a:p>
                  </a:txBody>
                  <a:tcPr marL="9525" marR="9525" marT="9525" marB="0" anchor="ctr">
                    <a:noFill/>
                  </a:tcPr>
                </a:tc>
                <a:extLst>
                  <a:ext uri="{0D108BD9-81ED-4DB2-BD59-A6C34878D82A}">
                    <a16:rowId xmlns:a16="http://schemas.microsoft.com/office/drawing/2014/main" val="3711624434"/>
                  </a:ext>
                </a:extLst>
              </a:tr>
              <a:tr h="148945">
                <a:tc>
                  <a:txBody>
                    <a:bodyPr/>
                    <a:lstStyle/>
                    <a:p>
                      <a:pPr algn="ctr" rtl="0" fontAlgn="ctr"/>
                      <a:r>
                        <a:rPr lang="en-US" sz="1550" b="0" i="0" u="none" strike="noStrike" dirty="0">
                          <a:solidFill>
                            <a:srgbClr val="000000"/>
                          </a:solidFill>
                          <a:effectLst/>
                          <a:latin typeface="Times New Roman" panose="02020603050405020304" pitchFamily="18" charset="0"/>
                        </a:rPr>
                        <a:t>Parisien, Robert - New York, NY, USA - Mount Sinai Health System</a:t>
                      </a:r>
                    </a:p>
                  </a:txBody>
                  <a:tcPr marL="9525" marR="9525" marT="9525" marB="0" anchor="ctr">
                    <a:noFill/>
                  </a:tcPr>
                </a:tc>
                <a:extLst>
                  <a:ext uri="{0D108BD9-81ED-4DB2-BD59-A6C34878D82A}">
                    <a16:rowId xmlns:a16="http://schemas.microsoft.com/office/drawing/2014/main" val="247783527"/>
                  </a:ext>
                </a:extLst>
              </a:tr>
            </a:tbl>
          </a:graphicData>
        </a:graphic>
      </p:graphicFrame>
    </p:spTree>
    <p:extLst>
      <p:ext uri="{BB962C8B-B14F-4D97-AF65-F5344CB8AC3E}">
        <p14:creationId xmlns:p14="http://schemas.microsoft.com/office/powerpoint/2010/main" val="911215260"/>
      </p:ext>
    </p:extLst>
  </p:cSld>
  <p:clrMapOvr>
    <a:masterClrMapping/>
  </p:clrMapOvr>
  <p:transition spd="med" advClick="0">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86AF3-7B18-9450-2C67-270C9A5DB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434C2-C241-F971-41F1-5F5364EC36E6}"/>
              </a:ext>
            </a:extLst>
          </p:cNvPr>
          <p:cNvSpPr>
            <a:spLocks noGrp="1"/>
          </p:cNvSpPr>
          <p:nvPr>
            <p:ph type="title"/>
          </p:nvPr>
        </p:nvSpPr>
        <p:spPr>
          <a:xfrm>
            <a:off x="658812" y="132511"/>
            <a:ext cx="10874374" cy="966789"/>
          </a:xfrm>
        </p:spPr>
        <p:txBody>
          <a:bodyPr/>
          <a:lstStyle/>
          <a:p>
            <a:r>
              <a:rPr lang="en-US" dirty="0"/>
              <a:t>AO Sports Participating Faculty </a:t>
            </a:r>
            <a:r>
              <a:rPr lang="en-US" sz="2000" dirty="0"/>
              <a:t>(Principles, Advanced and Master Courses)</a:t>
            </a:r>
            <a:endParaRPr lang="en-US" dirty="0"/>
          </a:p>
        </p:txBody>
      </p:sp>
      <p:sp>
        <p:nvSpPr>
          <p:cNvPr id="4" name="Slide Number Placeholder 3">
            <a:extLst>
              <a:ext uri="{FF2B5EF4-FFF2-40B4-BE49-F238E27FC236}">
                <a16:creationId xmlns:a16="http://schemas.microsoft.com/office/drawing/2014/main" id="{E4B22305-11E1-5D7F-3163-66883755E402}"/>
              </a:ext>
            </a:extLst>
          </p:cNvPr>
          <p:cNvSpPr>
            <a:spLocks noGrp="1"/>
          </p:cNvSpPr>
          <p:nvPr>
            <p:ph type="sldNum" sz="quarter" idx="12"/>
          </p:nvPr>
        </p:nvSpPr>
        <p:spPr>
          <a:xfrm>
            <a:off x="10556657" y="6389936"/>
            <a:ext cx="2844800" cy="476250"/>
          </a:xfrm>
        </p:spPr>
        <p:txBody>
          <a:bodyPr/>
          <a:lstStyle/>
          <a:p>
            <a:fld id="{7269524C-7646-2E47-B43C-71B9D82A1574}" type="slidenum">
              <a:rPr lang="en-US" smtClean="0"/>
              <a:t>24</a:t>
            </a:fld>
            <a:endParaRPr lang="en-US" dirty="0"/>
          </a:p>
        </p:txBody>
      </p:sp>
      <p:graphicFrame>
        <p:nvGraphicFramePr>
          <p:cNvPr id="6" name="Content Placeholder 5">
            <a:extLst>
              <a:ext uri="{FF2B5EF4-FFF2-40B4-BE49-F238E27FC236}">
                <a16:creationId xmlns:a16="http://schemas.microsoft.com/office/drawing/2014/main" id="{51E21066-2091-621F-2B22-C3C2C56E86A1}"/>
              </a:ext>
            </a:extLst>
          </p:cNvPr>
          <p:cNvGraphicFramePr>
            <a:graphicFrameLocks noGrp="1"/>
          </p:cNvGraphicFramePr>
          <p:nvPr>
            <p:ph idx="1"/>
            <p:extLst>
              <p:ext uri="{D42A27DB-BD31-4B8C-83A1-F6EECF244321}">
                <p14:modId xmlns:p14="http://schemas.microsoft.com/office/powerpoint/2010/main" val="2314860822"/>
              </p:ext>
            </p:extLst>
          </p:nvPr>
        </p:nvGraphicFramePr>
        <p:xfrm>
          <a:off x="1475872" y="615905"/>
          <a:ext cx="9240253" cy="6143625"/>
        </p:xfrm>
        <a:graphic>
          <a:graphicData uri="http://schemas.openxmlformats.org/drawingml/2006/table">
            <a:tbl>
              <a:tblPr>
                <a:tableStyleId>{5C22544A-7EE6-4342-B048-85BDC9FD1C3A}</a:tableStyleId>
              </a:tblPr>
              <a:tblGrid>
                <a:gridCol w="9240253">
                  <a:extLst>
                    <a:ext uri="{9D8B030D-6E8A-4147-A177-3AD203B41FA5}">
                      <a16:colId xmlns:a16="http://schemas.microsoft.com/office/drawing/2014/main" val="777896874"/>
                    </a:ext>
                  </a:extLst>
                </a:gridCol>
              </a:tblGrid>
              <a:tr h="148945">
                <a:tc>
                  <a:txBody>
                    <a:bodyPr/>
                    <a:lstStyle/>
                    <a:p>
                      <a:pPr algn="ctr" rtl="0" fontAlgn="ctr"/>
                      <a:r>
                        <a:rPr lang="pt-BR" sz="1550" b="0" i="0" u="none" strike="noStrike">
                          <a:solidFill>
                            <a:srgbClr val="000000"/>
                          </a:solidFill>
                          <a:effectLst/>
                          <a:latin typeface="Times New Roman" panose="02020603050405020304" pitchFamily="18" charset="0"/>
                        </a:rPr>
                        <a:t>Partezani Helito, Camilo - São Paulo, Brazil - University of São Paulo</a:t>
                      </a:r>
                    </a:p>
                  </a:txBody>
                  <a:tcPr marL="9525" marR="9525" marT="9525" marB="0" anchor="ctr">
                    <a:noFill/>
                  </a:tcPr>
                </a:tc>
                <a:extLst>
                  <a:ext uri="{0D108BD9-81ED-4DB2-BD59-A6C34878D82A}">
                    <a16:rowId xmlns:a16="http://schemas.microsoft.com/office/drawing/2014/main" val="3582165175"/>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Patzkowski, Jeanne - San Antonio, TX, USA - Brooke Army Medical Center</a:t>
                      </a:r>
                    </a:p>
                  </a:txBody>
                  <a:tcPr marL="9525" marR="9525" marT="9525" marB="0" anchor="ctr">
                    <a:noFill/>
                  </a:tcPr>
                </a:tc>
                <a:extLst>
                  <a:ext uri="{0D108BD9-81ED-4DB2-BD59-A6C34878D82A}">
                    <a16:rowId xmlns:a16="http://schemas.microsoft.com/office/drawing/2014/main" val="726470220"/>
                  </a:ext>
                </a:extLst>
              </a:tr>
              <a:tr h="185660">
                <a:tc>
                  <a:txBody>
                    <a:bodyPr/>
                    <a:lstStyle/>
                    <a:p>
                      <a:pPr algn="ctr" rtl="0" fontAlgn="ctr"/>
                      <a:r>
                        <a:rPr lang="es-ES" sz="1550" b="0" i="0" u="none" strike="noStrike">
                          <a:solidFill>
                            <a:srgbClr val="000000"/>
                          </a:solidFill>
                          <a:effectLst/>
                          <a:latin typeface="Times New Roman" panose="02020603050405020304" pitchFamily="18" charset="0"/>
                        </a:rPr>
                        <a:t>Pérez-Salazar, Diego - Mexico DF, DF, Mexico - ABC Medical Center</a:t>
                      </a:r>
                    </a:p>
                  </a:txBody>
                  <a:tcPr marL="9525" marR="9525" marT="9525" marB="0" anchor="ctr">
                    <a:noFill/>
                  </a:tcPr>
                </a:tc>
                <a:extLst>
                  <a:ext uri="{0D108BD9-81ED-4DB2-BD59-A6C34878D82A}">
                    <a16:rowId xmlns:a16="http://schemas.microsoft.com/office/drawing/2014/main" val="2762775468"/>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Ponce, Brent - Columbus, GA, USA - Hughston Clinic       </a:t>
                      </a:r>
                    </a:p>
                  </a:txBody>
                  <a:tcPr marL="9525" marR="9525" marT="9525" marB="0" anchor="ctr">
                    <a:noFill/>
                  </a:tcPr>
                </a:tc>
                <a:extLst>
                  <a:ext uri="{0D108BD9-81ED-4DB2-BD59-A6C34878D82A}">
                    <a16:rowId xmlns:a16="http://schemas.microsoft.com/office/drawing/2014/main" val="3110702126"/>
                  </a:ext>
                </a:extLst>
              </a:tr>
              <a:tr h="222375">
                <a:tc>
                  <a:txBody>
                    <a:bodyPr/>
                    <a:lstStyle/>
                    <a:p>
                      <a:pPr algn="ctr" rtl="0" fontAlgn="ctr"/>
                      <a:r>
                        <a:rPr lang="en-US" sz="1550" b="0" i="0" u="none" strike="noStrike">
                          <a:solidFill>
                            <a:srgbClr val="000000"/>
                          </a:solidFill>
                          <a:effectLst/>
                          <a:latin typeface="Times New Roman" panose="02020603050405020304" pitchFamily="18" charset="0"/>
                        </a:rPr>
                        <a:t>Saithna, Adnan - Cave Creek, AZ, USA - AZBSC Orthopedics</a:t>
                      </a:r>
                    </a:p>
                  </a:txBody>
                  <a:tcPr marL="9525" marR="9525" marT="9525" marB="0" anchor="ctr">
                    <a:noFill/>
                  </a:tcPr>
                </a:tc>
                <a:extLst>
                  <a:ext uri="{0D108BD9-81ED-4DB2-BD59-A6C34878D82A}">
                    <a16:rowId xmlns:a16="http://schemas.microsoft.com/office/drawing/2014/main" val="3971460195"/>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Sanchez-Sotelo, Joaquin - Rochester, MN, USA - Mayo Clinic</a:t>
                      </a:r>
                    </a:p>
                  </a:txBody>
                  <a:tcPr marL="9525" marR="9525" marT="9525" marB="0" anchor="ctr">
                    <a:noFill/>
                  </a:tcPr>
                </a:tc>
                <a:extLst>
                  <a:ext uri="{0D108BD9-81ED-4DB2-BD59-A6C34878D82A}">
                    <a16:rowId xmlns:a16="http://schemas.microsoft.com/office/drawing/2014/main" val="2566859966"/>
                  </a:ext>
                </a:extLst>
              </a:tr>
              <a:tr h="148945">
                <a:tc>
                  <a:txBody>
                    <a:bodyPr/>
                    <a:lstStyle/>
                    <a:p>
                      <a:pPr algn="ctr" rtl="0" fontAlgn="ctr"/>
                      <a:r>
                        <a:rPr lang="fr-FR" sz="1550" b="0" i="0" u="none" strike="noStrike">
                          <a:solidFill>
                            <a:srgbClr val="000000"/>
                          </a:solidFill>
                          <a:effectLst/>
                          <a:latin typeface="Times New Roman" panose="02020603050405020304" pitchFamily="18" charset="0"/>
                        </a:rPr>
                        <a:t>Savoie, Felix - New Orleans, LA, USA - Tulane University </a:t>
                      </a:r>
                    </a:p>
                  </a:txBody>
                  <a:tcPr marL="9525" marR="9525" marT="9525" marB="0" anchor="ctr">
                    <a:noFill/>
                  </a:tcPr>
                </a:tc>
                <a:extLst>
                  <a:ext uri="{0D108BD9-81ED-4DB2-BD59-A6C34878D82A}">
                    <a16:rowId xmlns:a16="http://schemas.microsoft.com/office/drawing/2014/main" val="426215147"/>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Sherman, Seth - Stanford, CA, USA - Stanford Medicine</a:t>
                      </a:r>
                    </a:p>
                  </a:txBody>
                  <a:tcPr marL="9525" marR="9525" marT="9525" marB="0" anchor="ctr">
                    <a:noFill/>
                  </a:tcPr>
                </a:tc>
                <a:extLst>
                  <a:ext uri="{0D108BD9-81ED-4DB2-BD59-A6C34878D82A}">
                    <a16:rowId xmlns:a16="http://schemas.microsoft.com/office/drawing/2014/main" val="2162263159"/>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Shybut, Theodore - Van Nuys, CA, USA - Southern California Orthopedic Institute</a:t>
                      </a:r>
                    </a:p>
                  </a:txBody>
                  <a:tcPr marL="9525" marR="9525" marT="9525" marB="0" anchor="ctr">
                    <a:noFill/>
                  </a:tcPr>
                </a:tc>
                <a:extLst>
                  <a:ext uri="{0D108BD9-81ED-4DB2-BD59-A6C34878D82A}">
                    <a16:rowId xmlns:a16="http://schemas.microsoft.com/office/drawing/2014/main" val="248327738"/>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Song, Daniel - Bethesda, MD, USA - Walter Reed National Military Medical Center</a:t>
                      </a:r>
                    </a:p>
                  </a:txBody>
                  <a:tcPr marL="9525" marR="9525" marT="9525" marB="0" anchor="ctr">
                    <a:noFill/>
                  </a:tcPr>
                </a:tc>
                <a:extLst>
                  <a:ext uri="{0D108BD9-81ED-4DB2-BD59-A6C34878D82A}">
                    <a16:rowId xmlns:a16="http://schemas.microsoft.com/office/drawing/2014/main" val="1429995271"/>
                  </a:ext>
                </a:extLst>
              </a:tr>
              <a:tr h="148945">
                <a:tc>
                  <a:txBody>
                    <a:bodyPr/>
                    <a:lstStyle/>
                    <a:p>
                      <a:pPr algn="ctr" rtl="0" fontAlgn="ctr"/>
                      <a:r>
                        <a:rPr lang="en-US" sz="1550" b="0" i="0" u="none" strike="noStrike" dirty="0">
                          <a:solidFill>
                            <a:srgbClr val="000000"/>
                          </a:solidFill>
                          <a:effectLst/>
                          <a:latin typeface="Times New Roman" panose="02020603050405020304" pitchFamily="18" charset="0"/>
                        </a:rPr>
                        <a:t>Stannard, James - Columbia, MO, USA – University </a:t>
                      </a:r>
                      <a:r>
                        <a:rPr lang="en-US" sz="1550" b="0" i="0" u="none" strike="noStrike">
                          <a:solidFill>
                            <a:srgbClr val="000000"/>
                          </a:solidFill>
                          <a:effectLst/>
                          <a:latin typeface="Times New Roman" panose="02020603050405020304" pitchFamily="18" charset="0"/>
                        </a:rPr>
                        <a:t>of Missouri</a:t>
                      </a:r>
                      <a:endParaRPr lang="en-US" sz="1550" b="0" i="0" u="none" strike="noStrike" dirty="0">
                        <a:solidFill>
                          <a:srgbClr val="000000"/>
                        </a:solidFill>
                        <a:effectLst/>
                        <a:latin typeface="Times New Roman" panose="02020603050405020304" pitchFamily="18" charset="0"/>
                      </a:endParaRPr>
                    </a:p>
                  </a:txBody>
                  <a:tcPr marL="9525" marR="9525" marT="9525" marB="0" anchor="ctr">
                    <a:noFill/>
                  </a:tcPr>
                </a:tc>
                <a:extLst>
                  <a:ext uri="{0D108BD9-81ED-4DB2-BD59-A6C34878D82A}">
                    <a16:rowId xmlns:a16="http://schemas.microsoft.com/office/drawing/2014/main" val="681595736"/>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Su, Charles - Charlottesville, VA, USA - University of Virginia</a:t>
                      </a:r>
                    </a:p>
                  </a:txBody>
                  <a:tcPr marL="9525" marR="9525" marT="9525" marB="0" anchor="ctr">
                    <a:noFill/>
                  </a:tcPr>
                </a:tc>
                <a:extLst>
                  <a:ext uri="{0D108BD9-81ED-4DB2-BD59-A6C34878D82A}">
                    <a16:rowId xmlns:a16="http://schemas.microsoft.com/office/drawing/2014/main" val="4227101445"/>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Sullivan, Jaron - Nashville, TN, USA - Vanderbilt Orthopaedics</a:t>
                      </a:r>
                    </a:p>
                  </a:txBody>
                  <a:tcPr marL="9525" marR="9525" marT="9525" marB="0" anchor="ctr">
                    <a:noFill/>
                  </a:tcPr>
                </a:tc>
                <a:extLst>
                  <a:ext uri="{0D108BD9-81ED-4DB2-BD59-A6C34878D82A}">
                    <a16:rowId xmlns:a16="http://schemas.microsoft.com/office/drawing/2014/main" val="234768413"/>
                  </a:ext>
                </a:extLst>
              </a:tr>
              <a:tr h="185660">
                <a:tc>
                  <a:txBody>
                    <a:bodyPr/>
                    <a:lstStyle/>
                    <a:p>
                      <a:pPr algn="ctr" rtl="0" fontAlgn="ctr"/>
                      <a:r>
                        <a:rPr lang="en-US" sz="1550" b="0" i="0" u="none" strike="noStrike">
                          <a:solidFill>
                            <a:srgbClr val="000000"/>
                          </a:solidFill>
                          <a:effectLst/>
                          <a:latin typeface="Times New Roman" panose="02020603050405020304" pitchFamily="18" charset="0"/>
                        </a:rPr>
                        <a:t>Sutton, Karen - New York, NY, USA - Hospital for Special Surgery </a:t>
                      </a:r>
                    </a:p>
                  </a:txBody>
                  <a:tcPr marL="9525" marR="9525" marT="9525" marB="0" anchor="ctr">
                    <a:noFill/>
                  </a:tcPr>
                </a:tc>
                <a:extLst>
                  <a:ext uri="{0D108BD9-81ED-4DB2-BD59-A6C34878D82A}">
                    <a16:rowId xmlns:a16="http://schemas.microsoft.com/office/drawing/2014/main" val="1438332698"/>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Tanaka, Miho - Boston, MA, USA - Massachusetts General Hospital</a:t>
                      </a:r>
                    </a:p>
                  </a:txBody>
                  <a:tcPr marL="9525" marR="9525" marT="9525" marB="0" anchor="ctr">
                    <a:noFill/>
                  </a:tcPr>
                </a:tc>
                <a:extLst>
                  <a:ext uri="{0D108BD9-81ED-4DB2-BD59-A6C34878D82A}">
                    <a16:rowId xmlns:a16="http://schemas.microsoft.com/office/drawing/2014/main" val="3035848017"/>
                  </a:ext>
                </a:extLst>
              </a:tr>
              <a:tr h="222375">
                <a:tc>
                  <a:txBody>
                    <a:bodyPr/>
                    <a:lstStyle/>
                    <a:p>
                      <a:pPr algn="ctr" rtl="0" fontAlgn="ctr"/>
                      <a:r>
                        <a:rPr lang="en-US" sz="1550" b="0" i="0" u="none" strike="noStrike" dirty="0" err="1">
                          <a:solidFill>
                            <a:srgbClr val="000000"/>
                          </a:solidFill>
                          <a:effectLst/>
                          <a:latin typeface="Times New Roman" panose="02020603050405020304" pitchFamily="18" charset="0"/>
                        </a:rPr>
                        <a:t>Tashjian</a:t>
                      </a:r>
                      <a:r>
                        <a:rPr lang="en-US" sz="1550" b="0" i="0" u="none" strike="noStrike" dirty="0">
                          <a:solidFill>
                            <a:srgbClr val="000000"/>
                          </a:solidFill>
                          <a:effectLst/>
                          <a:latin typeface="Times New Roman" panose="02020603050405020304" pitchFamily="18" charset="0"/>
                        </a:rPr>
                        <a:t>, Robert - Salt Lake City, UT, USA – University of Utah</a:t>
                      </a:r>
                    </a:p>
                  </a:txBody>
                  <a:tcPr marL="9525" marR="9525" marT="9525" marB="0" anchor="ctr">
                    <a:noFill/>
                  </a:tcPr>
                </a:tc>
                <a:extLst>
                  <a:ext uri="{0D108BD9-81ED-4DB2-BD59-A6C34878D82A}">
                    <a16:rowId xmlns:a16="http://schemas.microsoft.com/office/drawing/2014/main" val="2784912690"/>
                  </a:ext>
                </a:extLst>
              </a:tr>
              <a:tr h="185660">
                <a:tc>
                  <a:txBody>
                    <a:bodyPr/>
                    <a:lstStyle/>
                    <a:p>
                      <a:pPr algn="ctr" rtl="0" fontAlgn="ctr"/>
                      <a:r>
                        <a:rPr lang="en-US" sz="1550" b="0" i="0" u="none" strike="noStrike" dirty="0">
                          <a:solidFill>
                            <a:srgbClr val="000000"/>
                          </a:solidFill>
                          <a:effectLst/>
                          <a:latin typeface="Times New Roman" panose="02020603050405020304" pitchFamily="18" charset="0"/>
                        </a:rPr>
                        <a:t>Tennent, David - Olmos Park, TX, USA - Brooke Army Medical Center</a:t>
                      </a:r>
                    </a:p>
                  </a:txBody>
                  <a:tcPr marL="9525" marR="9525" marT="9525" marB="0" anchor="ctr">
                    <a:noFill/>
                  </a:tcPr>
                </a:tc>
                <a:extLst>
                  <a:ext uri="{0D108BD9-81ED-4DB2-BD59-A6C34878D82A}">
                    <a16:rowId xmlns:a16="http://schemas.microsoft.com/office/drawing/2014/main" val="2629994635"/>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Twaddle, Bruce - Auckland, New Zealand - Auckland City Hospital            </a:t>
                      </a:r>
                    </a:p>
                  </a:txBody>
                  <a:tcPr marL="9525" marR="9525" marT="9525" marB="0" anchor="ctr">
                    <a:noFill/>
                  </a:tcPr>
                </a:tc>
                <a:extLst>
                  <a:ext uri="{0D108BD9-81ED-4DB2-BD59-A6C34878D82A}">
                    <a16:rowId xmlns:a16="http://schemas.microsoft.com/office/drawing/2014/main" val="3805027737"/>
                  </a:ext>
                </a:extLst>
              </a:tr>
              <a:tr h="112231">
                <a:tc>
                  <a:txBody>
                    <a:bodyPr/>
                    <a:lstStyle/>
                    <a:p>
                      <a:pPr algn="ctr" rtl="0" fontAlgn="ctr"/>
                      <a:r>
                        <a:rPr lang="fr-FR" sz="1550" b="0" i="0" u="none" strike="noStrike">
                          <a:solidFill>
                            <a:srgbClr val="000000"/>
                          </a:solidFill>
                          <a:effectLst/>
                          <a:latin typeface="Times New Roman" panose="02020603050405020304" pitchFamily="18" charset="0"/>
                        </a:rPr>
                        <a:t>Valenti, Phillipe - Paris, France - Institut de la Main Shoulder Unit </a:t>
                      </a:r>
                    </a:p>
                  </a:txBody>
                  <a:tcPr marL="9525" marR="9525" marT="9525" marB="0" anchor="ctr">
                    <a:noFill/>
                  </a:tcPr>
                </a:tc>
                <a:extLst>
                  <a:ext uri="{0D108BD9-81ED-4DB2-BD59-A6C34878D82A}">
                    <a16:rowId xmlns:a16="http://schemas.microsoft.com/office/drawing/2014/main" val="1038447403"/>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Vidal, Armando - Edwards, CO, USA - The Steadman Clinic / Steadman Philippon Research Institute</a:t>
                      </a:r>
                    </a:p>
                  </a:txBody>
                  <a:tcPr marL="9525" marR="9525" marT="9525" marB="0" anchor="ctr">
                    <a:noFill/>
                  </a:tcPr>
                </a:tc>
                <a:extLst>
                  <a:ext uri="{0D108BD9-81ED-4DB2-BD59-A6C34878D82A}">
                    <a16:rowId xmlns:a16="http://schemas.microsoft.com/office/drawing/2014/main" val="2966289865"/>
                  </a:ext>
                </a:extLst>
              </a:tr>
              <a:tr h="112231">
                <a:tc>
                  <a:txBody>
                    <a:bodyPr/>
                    <a:lstStyle/>
                    <a:p>
                      <a:pPr algn="ctr" rtl="0" fontAlgn="ctr"/>
                      <a:r>
                        <a:rPr lang="en-US" sz="1550" b="0" i="0" u="none" strike="noStrike" dirty="0">
                          <a:solidFill>
                            <a:srgbClr val="000000"/>
                          </a:solidFill>
                          <a:effectLst/>
                          <a:latin typeface="Times New Roman" panose="02020603050405020304" pitchFamily="18" charset="0"/>
                        </a:rPr>
                        <a:t>Warner, Jon - Boston, MA, USA - Massachusetts General Hospital          </a:t>
                      </a:r>
                    </a:p>
                  </a:txBody>
                  <a:tcPr marL="9525" marR="9525" marT="9525" marB="0" anchor="ctr">
                    <a:noFill/>
                  </a:tcPr>
                </a:tc>
                <a:extLst>
                  <a:ext uri="{0D108BD9-81ED-4DB2-BD59-A6C34878D82A}">
                    <a16:rowId xmlns:a16="http://schemas.microsoft.com/office/drawing/2014/main" val="1065785887"/>
                  </a:ext>
                </a:extLst>
              </a:tr>
              <a:tr h="185660">
                <a:tc>
                  <a:txBody>
                    <a:bodyPr/>
                    <a:lstStyle/>
                    <a:p>
                      <a:pPr algn="ctr" rtl="0" fontAlgn="ctr"/>
                      <a:r>
                        <a:rPr lang="fr-FR" sz="1550" b="0" i="0" u="none" strike="noStrike" dirty="0" err="1">
                          <a:solidFill>
                            <a:srgbClr val="000000"/>
                          </a:solidFill>
                          <a:effectLst/>
                          <a:latin typeface="Times New Roman" panose="02020603050405020304" pitchFamily="18" charset="0"/>
                        </a:rPr>
                        <a:t>Werthel</a:t>
                      </a:r>
                      <a:r>
                        <a:rPr lang="fr-FR" sz="1550" b="0" i="0" u="none" strike="noStrike" dirty="0">
                          <a:solidFill>
                            <a:srgbClr val="000000"/>
                          </a:solidFill>
                          <a:effectLst/>
                          <a:latin typeface="Times New Roman" panose="02020603050405020304" pitchFamily="18" charset="0"/>
                        </a:rPr>
                        <a:t>, Jean-David - Paris, France - </a:t>
                      </a:r>
                      <a:r>
                        <a:rPr lang="fr-FR" sz="1550" b="0" i="0" u="none" strike="noStrike" dirty="0" err="1">
                          <a:solidFill>
                            <a:srgbClr val="000000"/>
                          </a:solidFill>
                          <a:effectLst/>
                          <a:latin typeface="Times New Roman" panose="02020603050405020304" pitchFamily="18" charset="0"/>
                        </a:rPr>
                        <a:t>Hospital</a:t>
                      </a:r>
                      <a:r>
                        <a:rPr lang="fr-FR" sz="1550" b="0" i="0" u="none" strike="noStrike" dirty="0">
                          <a:solidFill>
                            <a:srgbClr val="000000"/>
                          </a:solidFill>
                          <a:effectLst/>
                          <a:latin typeface="Times New Roman" panose="02020603050405020304" pitchFamily="18" charset="0"/>
                        </a:rPr>
                        <a:t> Ambroise Paré - AP-HP</a:t>
                      </a:r>
                    </a:p>
                  </a:txBody>
                  <a:tcPr marL="9525" marR="9525" marT="9525" marB="0" anchor="ctr">
                    <a:noFill/>
                  </a:tcPr>
                </a:tc>
                <a:extLst>
                  <a:ext uri="{0D108BD9-81ED-4DB2-BD59-A6C34878D82A}">
                    <a16:rowId xmlns:a16="http://schemas.microsoft.com/office/drawing/2014/main" val="3711624434"/>
                  </a:ext>
                </a:extLst>
              </a:tr>
              <a:tr h="148945">
                <a:tc>
                  <a:txBody>
                    <a:bodyPr/>
                    <a:lstStyle/>
                    <a:p>
                      <a:pPr algn="ctr" rtl="0" fontAlgn="ctr"/>
                      <a:r>
                        <a:rPr lang="en-US" sz="1550" b="0" i="0" u="none" strike="noStrike">
                          <a:solidFill>
                            <a:srgbClr val="000000"/>
                          </a:solidFill>
                          <a:effectLst/>
                          <a:latin typeface="Times New Roman" panose="02020603050405020304" pitchFamily="18" charset="0"/>
                        </a:rPr>
                        <a:t>Westermann, Robby - Iowa City, IA, USA - University of Iowa Hospitals and Clinics</a:t>
                      </a:r>
                    </a:p>
                  </a:txBody>
                  <a:tcPr marL="9525" marR="9525" marT="9525" marB="0" anchor="ctr">
                    <a:noFill/>
                  </a:tcPr>
                </a:tc>
                <a:extLst>
                  <a:ext uri="{0D108BD9-81ED-4DB2-BD59-A6C34878D82A}">
                    <a16:rowId xmlns:a16="http://schemas.microsoft.com/office/drawing/2014/main" val="247783527"/>
                  </a:ext>
                </a:extLst>
              </a:tr>
              <a:tr h="148945">
                <a:tc>
                  <a:txBody>
                    <a:bodyPr/>
                    <a:lstStyle/>
                    <a:p>
                      <a:pPr algn="ctr" rtl="0" fontAlgn="ctr"/>
                      <a:r>
                        <a:rPr lang="de-DE" sz="1550" b="0" i="0" u="none" strike="noStrike">
                          <a:solidFill>
                            <a:srgbClr val="000000"/>
                          </a:solidFill>
                          <a:effectLst/>
                          <a:latin typeface="Times New Roman" panose="02020603050405020304" pitchFamily="18" charset="0"/>
                        </a:rPr>
                        <a:t>Wieser, Karl - Ebmatingen, Switzerland - Balgrist University Hospital</a:t>
                      </a:r>
                    </a:p>
                  </a:txBody>
                  <a:tcPr marL="9525" marR="9525" marT="9525" marB="0" anchor="ctr">
                    <a:noFill/>
                  </a:tcPr>
                </a:tc>
                <a:extLst>
                  <a:ext uri="{0D108BD9-81ED-4DB2-BD59-A6C34878D82A}">
                    <a16:rowId xmlns:a16="http://schemas.microsoft.com/office/drawing/2014/main" val="3175482075"/>
                  </a:ext>
                </a:extLst>
              </a:tr>
              <a:tr h="185660">
                <a:tc>
                  <a:txBody>
                    <a:bodyPr/>
                    <a:lstStyle/>
                    <a:p>
                      <a:pPr algn="ctr" rtl="0" fontAlgn="ctr"/>
                      <a:r>
                        <a:rPr lang="de-DE" sz="1550" b="0" i="0" u="none" strike="noStrike" dirty="0">
                          <a:solidFill>
                            <a:srgbClr val="000000"/>
                          </a:solidFill>
                          <a:effectLst/>
                          <a:latin typeface="Times New Roman" panose="02020603050405020304" pitchFamily="18" charset="0"/>
                        </a:rPr>
                        <a:t>Zumstein, Matthias - Bern, Switzerland - Orthopädie Sonnenhof</a:t>
                      </a:r>
                    </a:p>
                  </a:txBody>
                  <a:tcPr marL="9525" marR="9525" marT="9525" marB="0" anchor="ctr">
                    <a:noFill/>
                  </a:tcPr>
                </a:tc>
                <a:extLst>
                  <a:ext uri="{0D108BD9-81ED-4DB2-BD59-A6C34878D82A}">
                    <a16:rowId xmlns:a16="http://schemas.microsoft.com/office/drawing/2014/main" val="1454418735"/>
                  </a:ext>
                </a:extLst>
              </a:tr>
            </a:tbl>
          </a:graphicData>
        </a:graphic>
      </p:graphicFrame>
    </p:spTree>
    <p:extLst>
      <p:ext uri="{BB962C8B-B14F-4D97-AF65-F5344CB8AC3E}">
        <p14:creationId xmlns:p14="http://schemas.microsoft.com/office/powerpoint/2010/main" val="1800992438"/>
      </p:ext>
    </p:extLst>
  </p:cSld>
  <p:clrMapOvr>
    <a:masterClrMapping/>
  </p:clrMapOvr>
  <p:transition spd="med" advClick="0">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A2FED3-BE14-ED4C-B2DF-4307DC167C46}"/>
              </a:ext>
            </a:extLst>
          </p:cNvPr>
          <p:cNvSpPr>
            <a:spLocks noGrp="1"/>
          </p:cNvSpPr>
          <p:nvPr>
            <p:ph idx="1"/>
          </p:nvPr>
        </p:nvSpPr>
        <p:spPr/>
        <p:txBody>
          <a:bodyPr/>
          <a:lstStyle/>
          <a:p>
            <a:r>
              <a:rPr lang="en-US" sz="4800" b="1" dirty="0">
                <a:solidFill>
                  <a:schemeClr val="tx2"/>
                </a:solidFill>
              </a:rPr>
              <a:t>Thanks &amp; Questions?</a:t>
            </a:r>
          </a:p>
        </p:txBody>
      </p:sp>
      <p:sp>
        <p:nvSpPr>
          <p:cNvPr id="4" name="Slide Number Placeholder 3">
            <a:extLst>
              <a:ext uri="{FF2B5EF4-FFF2-40B4-BE49-F238E27FC236}">
                <a16:creationId xmlns:a16="http://schemas.microsoft.com/office/drawing/2014/main" id="{399F7526-4D3C-1847-BB4E-308E7D195A4A}"/>
              </a:ext>
            </a:extLst>
          </p:cNvPr>
          <p:cNvSpPr>
            <a:spLocks noGrp="1"/>
          </p:cNvSpPr>
          <p:nvPr>
            <p:ph type="sldNum" sz="quarter" idx="12"/>
          </p:nvPr>
        </p:nvSpPr>
        <p:spPr/>
        <p:txBody>
          <a:bodyPr/>
          <a:lstStyle/>
          <a:p>
            <a:fld id="{7269524C-7646-2E47-B43C-71B9D82A1574}" type="slidenum">
              <a:rPr lang="en-US" smtClean="0"/>
              <a:t>25</a:t>
            </a:fld>
            <a:endParaRPr lang="en-US"/>
          </a:p>
        </p:txBody>
      </p:sp>
      <p:sp>
        <p:nvSpPr>
          <p:cNvPr id="5" name="Subtitle 2">
            <a:extLst>
              <a:ext uri="{FF2B5EF4-FFF2-40B4-BE49-F238E27FC236}">
                <a16:creationId xmlns:a16="http://schemas.microsoft.com/office/drawing/2014/main" id="{82D0366E-1F86-1F47-87B5-18408F5C8367}"/>
              </a:ext>
            </a:extLst>
          </p:cNvPr>
          <p:cNvSpPr txBox="1">
            <a:spLocks/>
          </p:cNvSpPr>
          <p:nvPr/>
        </p:nvSpPr>
        <p:spPr bwMode="auto">
          <a:xfrm>
            <a:off x="-667860" y="3819710"/>
            <a:ext cx="4889197" cy="3126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1" fontAlgn="base" hangingPunct="1">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1" fontAlgn="base" hangingPunct="1">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1" fontAlgn="base" hangingPunct="1">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800" kern="0" dirty="0">
                <a:solidFill>
                  <a:srgbClr val="042D98"/>
                </a:solidFill>
              </a:rPr>
              <a:t>Brent Ponce, MD</a:t>
            </a:r>
          </a:p>
          <a:p>
            <a:pPr marL="0" indent="0" algn="ctr">
              <a:buNone/>
            </a:pPr>
            <a:r>
              <a:rPr lang="en-US" sz="1800" b="1" kern="0" dirty="0">
                <a:solidFill>
                  <a:srgbClr val="042D98"/>
                </a:solidFill>
              </a:rPr>
              <a:t>bponce@hughston.com</a:t>
            </a:r>
          </a:p>
        </p:txBody>
      </p:sp>
      <p:sp>
        <p:nvSpPr>
          <p:cNvPr id="6" name="Subtitle 2">
            <a:extLst>
              <a:ext uri="{FF2B5EF4-FFF2-40B4-BE49-F238E27FC236}">
                <a16:creationId xmlns:a16="http://schemas.microsoft.com/office/drawing/2014/main" id="{57CE6994-C47D-5E42-897C-2357F5622066}"/>
              </a:ext>
            </a:extLst>
          </p:cNvPr>
          <p:cNvSpPr txBox="1">
            <a:spLocks/>
          </p:cNvSpPr>
          <p:nvPr/>
        </p:nvSpPr>
        <p:spPr bwMode="auto">
          <a:xfrm>
            <a:off x="3556741" y="3819710"/>
            <a:ext cx="4889197" cy="3126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1" fontAlgn="base" hangingPunct="1">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1" fontAlgn="base" hangingPunct="1">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1" fontAlgn="base" hangingPunct="1">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800" kern="0" dirty="0">
                <a:solidFill>
                  <a:srgbClr val="042D98"/>
                </a:solidFill>
              </a:rPr>
              <a:t>James Stannard, MD</a:t>
            </a:r>
          </a:p>
          <a:p>
            <a:pPr marL="0" indent="0" algn="ctr">
              <a:buNone/>
            </a:pPr>
            <a:r>
              <a:rPr lang="en-US" sz="1800" b="1" kern="0" dirty="0">
                <a:solidFill>
                  <a:srgbClr val="042D98"/>
                </a:solidFill>
              </a:rPr>
              <a:t>stannardj@health.missouri.edu</a:t>
            </a:r>
          </a:p>
        </p:txBody>
      </p:sp>
      <p:sp>
        <p:nvSpPr>
          <p:cNvPr id="7" name="TextBox 6">
            <a:extLst>
              <a:ext uri="{FF2B5EF4-FFF2-40B4-BE49-F238E27FC236}">
                <a16:creationId xmlns:a16="http://schemas.microsoft.com/office/drawing/2014/main" id="{EE36B627-93BE-AF4B-868E-6908C9918F5D}"/>
              </a:ext>
            </a:extLst>
          </p:cNvPr>
          <p:cNvSpPr txBox="1"/>
          <p:nvPr/>
        </p:nvSpPr>
        <p:spPr>
          <a:xfrm>
            <a:off x="8531200" y="3819710"/>
            <a:ext cx="3543570" cy="800219"/>
          </a:xfrm>
          <a:prstGeom prst="rect">
            <a:avLst/>
          </a:prstGeom>
          <a:noFill/>
        </p:spPr>
        <p:txBody>
          <a:bodyPr wrap="square" rtlCol="0">
            <a:spAutoFit/>
          </a:bodyPr>
          <a:lstStyle/>
          <a:p>
            <a:pPr algn="ctr"/>
            <a:r>
              <a:rPr lang="en-US" sz="2800" dirty="0">
                <a:solidFill>
                  <a:schemeClr val="tx2"/>
                </a:solidFill>
                <a:latin typeface="Times" pitchFamily="2" charset="0"/>
              </a:rPr>
              <a:t>Selina Ziswiler</a:t>
            </a:r>
            <a:br>
              <a:rPr lang="en-US" dirty="0">
                <a:solidFill>
                  <a:schemeClr val="tx2"/>
                </a:solidFill>
                <a:latin typeface="Times" pitchFamily="2" charset="0"/>
              </a:rPr>
            </a:br>
            <a:r>
              <a:rPr lang="en-US" b="1" dirty="0">
                <a:solidFill>
                  <a:schemeClr val="tx2"/>
                </a:solidFill>
                <a:latin typeface="Times" pitchFamily="2" charset="0"/>
              </a:rPr>
              <a:t>selina.ziswiler@aofoundation.org </a:t>
            </a:r>
          </a:p>
        </p:txBody>
      </p:sp>
    </p:spTree>
    <p:extLst>
      <p:ext uri="{BB962C8B-B14F-4D97-AF65-F5344CB8AC3E}">
        <p14:creationId xmlns:p14="http://schemas.microsoft.com/office/powerpoint/2010/main" val="2989187558"/>
      </p:ext>
    </p:extLst>
  </p:cSld>
  <p:clrMapOvr>
    <a:masterClrMapping/>
  </p:clrMapOvr>
  <p:transition spd="med" advClick="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8A99-C099-A947-A6C9-0BB251C00E93}"/>
              </a:ext>
            </a:extLst>
          </p:cNvPr>
          <p:cNvSpPr>
            <a:spLocks noGrp="1"/>
          </p:cNvSpPr>
          <p:nvPr>
            <p:ph type="title"/>
          </p:nvPr>
        </p:nvSpPr>
        <p:spPr/>
        <p:txBody>
          <a:bodyPr/>
          <a:lstStyle/>
          <a:p>
            <a:r>
              <a:rPr lang="en-US" dirty="0"/>
              <a:t>First - Upcoming AO Sports Courses in the US</a:t>
            </a:r>
          </a:p>
        </p:txBody>
      </p:sp>
      <p:sp>
        <p:nvSpPr>
          <p:cNvPr id="3" name="Content Placeholder 2">
            <a:extLst>
              <a:ext uri="{FF2B5EF4-FFF2-40B4-BE49-F238E27FC236}">
                <a16:creationId xmlns:a16="http://schemas.microsoft.com/office/drawing/2014/main" id="{FD36A87F-CE6B-7948-AD4F-A60A682A7ACA}"/>
              </a:ext>
            </a:extLst>
          </p:cNvPr>
          <p:cNvSpPr>
            <a:spLocks noGrp="1"/>
          </p:cNvSpPr>
          <p:nvPr>
            <p:ph idx="1"/>
          </p:nvPr>
        </p:nvSpPr>
        <p:spPr>
          <a:xfrm>
            <a:off x="658813" y="1448909"/>
            <a:ext cx="10874375" cy="4994274"/>
          </a:xfrm>
        </p:spPr>
        <p:txBody>
          <a:bodyPr/>
          <a:lstStyle/>
          <a:p>
            <a:r>
              <a:rPr lang="en-US" sz="3200" dirty="0"/>
              <a:t>Principles Course – The Joint is an Organ </a:t>
            </a:r>
          </a:p>
          <a:p>
            <a:r>
              <a:rPr lang="en-US" sz="3200" dirty="0"/>
              <a:t>	</a:t>
            </a:r>
            <a:r>
              <a:rPr lang="en-US" dirty="0"/>
              <a:t>August 6-7, 2025 Nashville, TN </a:t>
            </a:r>
          </a:p>
          <a:p>
            <a:endParaRPr lang="en-US" sz="2400" dirty="0"/>
          </a:p>
          <a:p>
            <a:r>
              <a:rPr lang="en-US" sz="3200" dirty="0"/>
              <a:t>Advanced Management of Rotator Cuff Disease and Shoulder Instability</a:t>
            </a:r>
          </a:p>
          <a:p>
            <a:r>
              <a:rPr lang="en-US" sz="3200" dirty="0"/>
              <a:t>	</a:t>
            </a:r>
            <a:r>
              <a:rPr lang="en-US" dirty="0"/>
              <a:t>August 8-9, 2025 Nashville, TN</a:t>
            </a:r>
          </a:p>
          <a:p>
            <a:endParaRPr lang="en-US" sz="2400" dirty="0"/>
          </a:p>
          <a:p>
            <a:r>
              <a:rPr lang="en-US" sz="3200" dirty="0"/>
              <a:t>Advanced Course Knee Patellofemoral Disorder </a:t>
            </a:r>
          </a:p>
          <a:p>
            <a:r>
              <a:rPr lang="en-US" sz="3200" dirty="0"/>
              <a:t>	</a:t>
            </a:r>
            <a:r>
              <a:rPr lang="en-US" dirty="0"/>
              <a:t>Nov 14-15, 2025 San Diego, CA</a:t>
            </a:r>
            <a:endParaRPr lang="en-US" sz="3200" dirty="0"/>
          </a:p>
        </p:txBody>
      </p:sp>
      <p:sp>
        <p:nvSpPr>
          <p:cNvPr id="4" name="Slide Number Placeholder 3">
            <a:extLst>
              <a:ext uri="{FF2B5EF4-FFF2-40B4-BE49-F238E27FC236}">
                <a16:creationId xmlns:a16="http://schemas.microsoft.com/office/drawing/2014/main" id="{765EAA1C-BCD8-E04D-906B-DCF9B032FC1A}"/>
              </a:ext>
            </a:extLst>
          </p:cNvPr>
          <p:cNvSpPr>
            <a:spLocks noGrp="1"/>
          </p:cNvSpPr>
          <p:nvPr>
            <p:ph type="sldNum" sz="quarter" idx="12"/>
          </p:nvPr>
        </p:nvSpPr>
        <p:spPr/>
        <p:txBody>
          <a:bodyPr/>
          <a:lstStyle/>
          <a:p>
            <a:fld id="{7269524C-7646-2E47-B43C-71B9D82A1574}" type="slidenum">
              <a:rPr lang="en-US" smtClean="0"/>
              <a:t>3</a:t>
            </a:fld>
            <a:endParaRPr lang="en-US"/>
          </a:p>
        </p:txBody>
      </p:sp>
      <p:sp>
        <p:nvSpPr>
          <p:cNvPr id="5" name="Rectangle 4">
            <a:extLst>
              <a:ext uri="{FF2B5EF4-FFF2-40B4-BE49-F238E27FC236}">
                <a16:creationId xmlns:a16="http://schemas.microsoft.com/office/drawing/2014/main" id="{0703E6B8-7941-8C40-8FBB-79D22CD5719C}"/>
              </a:ext>
            </a:extLst>
          </p:cNvPr>
          <p:cNvSpPr/>
          <p:nvPr/>
        </p:nvSpPr>
        <p:spPr>
          <a:xfrm>
            <a:off x="1113182" y="6443183"/>
            <a:ext cx="12052852" cy="369332"/>
          </a:xfrm>
          <a:prstGeom prst="rect">
            <a:avLst/>
          </a:prstGeom>
        </p:spPr>
        <p:txBody>
          <a:bodyPr wrap="square">
            <a:spAutoFit/>
          </a:bodyPr>
          <a:lstStyle/>
          <a:p>
            <a:r>
              <a:rPr lang="en-US" dirty="0">
                <a:latin typeface="Times" pitchFamily="2" charset="0"/>
              </a:rPr>
              <a:t>For additional information visit https://</a:t>
            </a:r>
            <a:r>
              <a:rPr lang="en-US" dirty="0" err="1">
                <a:latin typeface="Times" pitchFamily="2" charset="0"/>
              </a:rPr>
              <a:t>www.aofoundation.org</a:t>
            </a:r>
            <a:r>
              <a:rPr lang="en-US" dirty="0">
                <a:latin typeface="Times" pitchFamily="2" charset="0"/>
              </a:rPr>
              <a:t>/our-services-and-resources/</a:t>
            </a:r>
            <a:r>
              <a:rPr lang="en-US" dirty="0" err="1">
                <a:latin typeface="Times" pitchFamily="2" charset="0"/>
              </a:rPr>
              <a:t>ao</a:t>
            </a:r>
            <a:r>
              <a:rPr lang="en-US" dirty="0">
                <a:latin typeface="Times" pitchFamily="2" charset="0"/>
              </a:rPr>
              <a:t>-sports</a:t>
            </a:r>
          </a:p>
        </p:txBody>
      </p:sp>
    </p:spTree>
    <p:extLst>
      <p:ext uri="{BB962C8B-B14F-4D97-AF65-F5344CB8AC3E}">
        <p14:creationId xmlns:p14="http://schemas.microsoft.com/office/powerpoint/2010/main" val="372938986"/>
      </p:ext>
    </p:extLst>
  </p:cSld>
  <p:clrMapOvr>
    <a:masterClrMapping/>
  </p:clrMapOvr>
  <p:transition spd="med" advClick="0">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5DD2-F83B-AA4E-BCD0-72E6F4191A85}"/>
              </a:ext>
            </a:extLst>
          </p:cNvPr>
          <p:cNvSpPr>
            <a:spLocks noGrp="1"/>
          </p:cNvSpPr>
          <p:nvPr>
            <p:ph type="title"/>
          </p:nvPr>
        </p:nvSpPr>
        <p:spPr/>
        <p:txBody>
          <a:bodyPr/>
          <a:lstStyle/>
          <a:p>
            <a:r>
              <a:rPr lang="en-US" sz="4400" dirty="0"/>
              <a:t>Question:</a:t>
            </a:r>
          </a:p>
        </p:txBody>
      </p:sp>
      <p:sp>
        <p:nvSpPr>
          <p:cNvPr id="3" name="Content Placeholder 2">
            <a:extLst>
              <a:ext uri="{FF2B5EF4-FFF2-40B4-BE49-F238E27FC236}">
                <a16:creationId xmlns:a16="http://schemas.microsoft.com/office/drawing/2014/main" id="{9D9C807E-1183-5844-B4A1-D78FCAF1E27C}"/>
              </a:ext>
            </a:extLst>
          </p:cNvPr>
          <p:cNvSpPr>
            <a:spLocks noGrp="1"/>
          </p:cNvSpPr>
          <p:nvPr>
            <p:ph idx="1"/>
          </p:nvPr>
        </p:nvSpPr>
        <p:spPr>
          <a:xfrm>
            <a:off x="136850" y="2117826"/>
            <a:ext cx="11396338" cy="4127399"/>
          </a:xfrm>
        </p:spPr>
        <p:txBody>
          <a:bodyPr/>
          <a:lstStyle/>
          <a:p>
            <a:pPr algn="ctr"/>
            <a:r>
              <a:rPr lang="en-US" sz="4400" dirty="0"/>
              <a:t>What percentage of US orthopaedic residents go to an AO Trauma course Basic Principles of Fracture Management course?</a:t>
            </a:r>
          </a:p>
          <a:p>
            <a:endParaRPr lang="en-US" sz="4400" dirty="0"/>
          </a:p>
          <a:p>
            <a:r>
              <a:rPr lang="en-US" sz="4400" dirty="0"/>
              <a:t>		</a:t>
            </a:r>
          </a:p>
        </p:txBody>
      </p:sp>
      <p:sp>
        <p:nvSpPr>
          <p:cNvPr id="4" name="Slide Number Placeholder 3">
            <a:extLst>
              <a:ext uri="{FF2B5EF4-FFF2-40B4-BE49-F238E27FC236}">
                <a16:creationId xmlns:a16="http://schemas.microsoft.com/office/drawing/2014/main" id="{0DD2D413-C6B7-E84F-8560-A01AB82FB839}"/>
              </a:ext>
            </a:extLst>
          </p:cNvPr>
          <p:cNvSpPr>
            <a:spLocks noGrp="1"/>
          </p:cNvSpPr>
          <p:nvPr>
            <p:ph type="sldNum" sz="quarter" idx="12"/>
          </p:nvPr>
        </p:nvSpPr>
        <p:spPr/>
        <p:txBody>
          <a:bodyPr/>
          <a:lstStyle/>
          <a:p>
            <a:fld id="{7269524C-7646-2E47-B43C-71B9D82A1574}" type="slidenum">
              <a:rPr lang="en-US" smtClean="0"/>
              <a:t>4</a:t>
            </a:fld>
            <a:endParaRPr lang="en-US"/>
          </a:p>
        </p:txBody>
      </p:sp>
    </p:spTree>
    <p:extLst>
      <p:ext uri="{BB962C8B-B14F-4D97-AF65-F5344CB8AC3E}">
        <p14:creationId xmlns:p14="http://schemas.microsoft.com/office/powerpoint/2010/main" val="3613759524"/>
      </p:ext>
    </p:extLst>
  </p:cSld>
  <p:clrMapOvr>
    <a:masterClrMapping/>
  </p:clrMapOvr>
  <p:transition spd="med" advClick="0">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5DD2-F83B-AA4E-BCD0-72E6F4191A85}"/>
              </a:ext>
            </a:extLst>
          </p:cNvPr>
          <p:cNvSpPr>
            <a:spLocks noGrp="1"/>
          </p:cNvSpPr>
          <p:nvPr>
            <p:ph type="title"/>
          </p:nvPr>
        </p:nvSpPr>
        <p:spPr/>
        <p:txBody>
          <a:bodyPr/>
          <a:lstStyle/>
          <a:p>
            <a:r>
              <a:rPr lang="en-US" sz="4400" dirty="0"/>
              <a:t>Answer:</a:t>
            </a:r>
          </a:p>
        </p:txBody>
      </p:sp>
      <p:sp>
        <p:nvSpPr>
          <p:cNvPr id="3" name="Content Placeholder 2">
            <a:extLst>
              <a:ext uri="{FF2B5EF4-FFF2-40B4-BE49-F238E27FC236}">
                <a16:creationId xmlns:a16="http://schemas.microsoft.com/office/drawing/2014/main" id="{9D9C807E-1183-5844-B4A1-D78FCAF1E27C}"/>
              </a:ext>
            </a:extLst>
          </p:cNvPr>
          <p:cNvSpPr>
            <a:spLocks noGrp="1"/>
          </p:cNvSpPr>
          <p:nvPr>
            <p:ph idx="1"/>
          </p:nvPr>
        </p:nvSpPr>
        <p:spPr>
          <a:xfrm>
            <a:off x="397832" y="2355951"/>
            <a:ext cx="11396338" cy="4127399"/>
          </a:xfrm>
        </p:spPr>
        <p:txBody>
          <a:bodyPr/>
          <a:lstStyle/>
          <a:p>
            <a:pPr algn="ctr"/>
            <a:r>
              <a:rPr lang="en-US" sz="4400" dirty="0"/>
              <a:t>95% go to an AO Trauma course Basic Principles of Fracture Management course</a:t>
            </a:r>
          </a:p>
          <a:p>
            <a:pPr algn="ctr"/>
            <a:endParaRPr lang="en-US" sz="4400" dirty="0"/>
          </a:p>
          <a:p>
            <a:pPr algn="ctr"/>
            <a:endParaRPr lang="en-US" sz="4400" dirty="0"/>
          </a:p>
          <a:p>
            <a:pPr algn="ctr"/>
            <a:endParaRPr lang="en-US" sz="4400" dirty="0"/>
          </a:p>
          <a:p>
            <a:pPr algn="ctr"/>
            <a:r>
              <a:rPr lang="en-US" sz="4400" dirty="0"/>
              <a:t>		</a:t>
            </a:r>
          </a:p>
        </p:txBody>
      </p:sp>
      <p:sp>
        <p:nvSpPr>
          <p:cNvPr id="4" name="Slide Number Placeholder 3">
            <a:extLst>
              <a:ext uri="{FF2B5EF4-FFF2-40B4-BE49-F238E27FC236}">
                <a16:creationId xmlns:a16="http://schemas.microsoft.com/office/drawing/2014/main" id="{0DD2D413-C6B7-E84F-8560-A01AB82FB839}"/>
              </a:ext>
            </a:extLst>
          </p:cNvPr>
          <p:cNvSpPr>
            <a:spLocks noGrp="1"/>
          </p:cNvSpPr>
          <p:nvPr>
            <p:ph type="sldNum" sz="quarter" idx="12"/>
          </p:nvPr>
        </p:nvSpPr>
        <p:spPr/>
        <p:txBody>
          <a:bodyPr/>
          <a:lstStyle/>
          <a:p>
            <a:fld id="{7269524C-7646-2E47-B43C-71B9D82A1574}" type="slidenum">
              <a:rPr lang="en-US" smtClean="0"/>
              <a:t>5</a:t>
            </a:fld>
            <a:endParaRPr lang="en-US"/>
          </a:p>
        </p:txBody>
      </p:sp>
    </p:spTree>
    <p:extLst>
      <p:ext uri="{BB962C8B-B14F-4D97-AF65-F5344CB8AC3E}">
        <p14:creationId xmlns:p14="http://schemas.microsoft.com/office/powerpoint/2010/main" val="1582332190"/>
      </p:ext>
    </p:extLst>
  </p:cSld>
  <p:clrMapOvr>
    <a:masterClrMapping/>
  </p:clrMapOvr>
  <p:transition spd="med" advClick="0">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5DD2-F83B-AA4E-BCD0-72E6F4191A85}"/>
              </a:ext>
            </a:extLst>
          </p:cNvPr>
          <p:cNvSpPr>
            <a:spLocks noGrp="1"/>
          </p:cNvSpPr>
          <p:nvPr>
            <p:ph type="title"/>
          </p:nvPr>
        </p:nvSpPr>
        <p:spPr/>
        <p:txBody>
          <a:bodyPr/>
          <a:lstStyle/>
          <a:p>
            <a:r>
              <a:rPr lang="en-US" sz="4400" dirty="0"/>
              <a:t>Answer:</a:t>
            </a:r>
          </a:p>
        </p:txBody>
      </p:sp>
      <p:sp>
        <p:nvSpPr>
          <p:cNvPr id="3" name="Content Placeholder 2">
            <a:extLst>
              <a:ext uri="{FF2B5EF4-FFF2-40B4-BE49-F238E27FC236}">
                <a16:creationId xmlns:a16="http://schemas.microsoft.com/office/drawing/2014/main" id="{9D9C807E-1183-5844-B4A1-D78FCAF1E27C}"/>
              </a:ext>
            </a:extLst>
          </p:cNvPr>
          <p:cNvSpPr>
            <a:spLocks noGrp="1"/>
          </p:cNvSpPr>
          <p:nvPr>
            <p:ph idx="1"/>
          </p:nvPr>
        </p:nvSpPr>
        <p:spPr>
          <a:xfrm>
            <a:off x="658813" y="1727201"/>
            <a:ext cx="11396338" cy="4127399"/>
          </a:xfrm>
        </p:spPr>
        <p:txBody>
          <a:bodyPr/>
          <a:lstStyle/>
          <a:p>
            <a:r>
              <a:rPr lang="en-US" sz="3200" dirty="0">
                <a:solidFill>
                  <a:schemeClr val="tx1">
                    <a:lumMod val="50000"/>
                    <a:lumOff val="50000"/>
                  </a:schemeClr>
                </a:solidFill>
              </a:rPr>
              <a:t>95% of residents go to an AO Trauma course Basic Principles of Fracture Management course</a:t>
            </a:r>
          </a:p>
          <a:p>
            <a:endParaRPr lang="en-US" b="1" dirty="0"/>
          </a:p>
          <a:p>
            <a:r>
              <a:rPr lang="en-US" sz="3600" dirty="0"/>
              <a:t>Teaches fundamental principles and current concepts in the treatment of injuries, incorporating the latest techniques in operative fracture management from trauma experts and serves as the initial step along the path of lifelong learning in the area of operative fracture management.</a:t>
            </a:r>
            <a:endParaRPr lang="en-US" sz="4000" dirty="0"/>
          </a:p>
          <a:p>
            <a:endParaRPr lang="en-US" sz="3200" dirty="0"/>
          </a:p>
          <a:p>
            <a:endParaRPr lang="en-US" sz="3200" dirty="0"/>
          </a:p>
          <a:p>
            <a:r>
              <a:rPr lang="en-US" sz="3200" dirty="0"/>
              <a:t>		</a:t>
            </a:r>
          </a:p>
        </p:txBody>
      </p:sp>
      <p:sp>
        <p:nvSpPr>
          <p:cNvPr id="4" name="Slide Number Placeholder 3">
            <a:extLst>
              <a:ext uri="{FF2B5EF4-FFF2-40B4-BE49-F238E27FC236}">
                <a16:creationId xmlns:a16="http://schemas.microsoft.com/office/drawing/2014/main" id="{0DD2D413-C6B7-E84F-8560-A01AB82FB839}"/>
              </a:ext>
            </a:extLst>
          </p:cNvPr>
          <p:cNvSpPr>
            <a:spLocks noGrp="1"/>
          </p:cNvSpPr>
          <p:nvPr>
            <p:ph type="sldNum" sz="quarter" idx="12"/>
          </p:nvPr>
        </p:nvSpPr>
        <p:spPr/>
        <p:txBody>
          <a:bodyPr/>
          <a:lstStyle/>
          <a:p>
            <a:fld id="{7269524C-7646-2E47-B43C-71B9D82A1574}" type="slidenum">
              <a:rPr lang="en-US" smtClean="0"/>
              <a:t>6</a:t>
            </a:fld>
            <a:endParaRPr lang="en-US"/>
          </a:p>
        </p:txBody>
      </p:sp>
    </p:spTree>
    <p:extLst>
      <p:ext uri="{BB962C8B-B14F-4D97-AF65-F5344CB8AC3E}">
        <p14:creationId xmlns:p14="http://schemas.microsoft.com/office/powerpoint/2010/main" val="1284310157"/>
      </p:ext>
    </p:extLst>
  </p:cSld>
  <p:clrMapOvr>
    <a:masterClrMapping/>
  </p:clrMapOvr>
  <p:transition spd="med" advClick="0">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0F54-E7D4-804F-A398-863EA6B25F0C}"/>
              </a:ext>
            </a:extLst>
          </p:cNvPr>
          <p:cNvSpPr>
            <a:spLocks noGrp="1"/>
          </p:cNvSpPr>
          <p:nvPr>
            <p:ph type="title"/>
          </p:nvPr>
        </p:nvSpPr>
        <p:spPr/>
        <p:txBody>
          <a:bodyPr/>
          <a:lstStyle/>
          <a:p>
            <a:r>
              <a:rPr lang="en-US" sz="4400" dirty="0"/>
              <a:t>AO Sports Principles Course Goal</a:t>
            </a:r>
          </a:p>
        </p:txBody>
      </p:sp>
      <p:sp>
        <p:nvSpPr>
          <p:cNvPr id="3" name="Content Placeholder 2">
            <a:extLst>
              <a:ext uri="{FF2B5EF4-FFF2-40B4-BE49-F238E27FC236}">
                <a16:creationId xmlns:a16="http://schemas.microsoft.com/office/drawing/2014/main" id="{C8AF51E9-BDA6-E24D-BB12-D9A35F4DED16}"/>
              </a:ext>
            </a:extLst>
          </p:cNvPr>
          <p:cNvSpPr>
            <a:spLocks noGrp="1"/>
          </p:cNvSpPr>
          <p:nvPr>
            <p:ph idx="1"/>
          </p:nvPr>
        </p:nvSpPr>
        <p:spPr>
          <a:xfrm>
            <a:off x="658814" y="1484314"/>
            <a:ext cx="10874374" cy="4891772"/>
          </a:xfrm>
        </p:spPr>
        <p:txBody>
          <a:bodyPr/>
          <a:lstStyle/>
          <a:p>
            <a:r>
              <a:rPr lang="en-US" sz="3200" dirty="0"/>
              <a:t>To teach the fundamental principles of sports medicine surgery, with focus on the knee and shoulder. </a:t>
            </a:r>
          </a:p>
          <a:p>
            <a:endParaRPr lang="en-US" sz="3200" dirty="0"/>
          </a:p>
          <a:p>
            <a:r>
              <a:rPr lang="en-US" sz="3200" dirty="0"/>
              <a:t>Applied knowledge of anatomy and biomechanics will assist in the diagnosis and management of sports injuries with a overarching recognition that the joint works as “an organ system.”</a:t>
            </a:r>
          </a:p>
          <a:p>
            <a:endParaRPr lang="en-US" sz="3200" dirty="0"/>
          </a:p>
          <a:p>
            <a:r>
              <a:rPr lang="en-US" sz="3200" dirty="0"/>
              <a:t>Participants will receive hands on training in arthroscopic and open treatment of common knee and shoulder pathology.</a:t>
            </a:r>
          </a:p>
        </p:txBody>
      </p:sp>
    </p:spTree>
    <p:extLst>
      <p:ext uri="{BB962C8B-B14F-4D97-AF65-F5344CB8AC3E}">
        <p14:creationId xmlns:p14="http://schemas.microsoft.com/office/powerpoint/2010/main" val="2458590954"/>
      </p:ext>
    </p:extLst>
  </p:cSld>
  <p:clrMapOvr>
    <a:masterClrMapping/>
  </p:clrMapOvr>
  <p:transition spd="med" advClick="0">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5DD2-F83B-AA4E-BCD0-72E6F4191A85}"/>
              </a:ext>
            </a:extLst>
          </p:cNvPr>
          <p:cNvSpPr>
            <a:spLocks noGrp="1"/>
          </p:cNvSpPr>
          <p:nvPr>
            <p:ph type="title"/>
          </p:nvPr>
        </p:nvSpPr>
        <p:spPr/>
        <p:txBody>
          <a:bodyPr/>
          <a:lstStyle/>
          <a:p>
            <a:r>
              <a:rPr lang="en-US" sz="4400" dirty="0"/>
              <a:t>Why an AO Sports Principles Course?</a:t>
            </a:r>
          </a:p>
        </p:txBody>
      </p:sp>
      <p:sp>
        <p:nvSpPr>
          <p:cNvPr id="4" name="Slide Number Placeholder 3">
            <a:extLst>
              <a:ext uri="{FF2B5EF4-FFF2-40B4-BE49-F238E27FC236}">
                <a16:creationId xmlns:a16="http://schemas.microsoft.com/office/drawing/2014/main" id="{0DD2D413-C6B7-E84F-8560-A01AB82FB839}"/>
              </a:ext>
            </a:extLst>
          </p:cNvPr>
          <p:cNvSpPr>
            <a:spLocks noGrp="1"/>
          </p:cNvSpPr>
          <p:nvPr>
            <p:ph type="sldNum" sz="quarter" idx="12"/>
          </p:nvPr>
        </p:nvSpPr>
        <p:spPr/>
        <p:txBody>
          <a:bodyPr/>
          <a:lstStyle/>
          <a:p>
            <a:fld id="{7269524C-7646-2E47-B43C-71B9D82A1574}" type="slidenum">
              <a:rPr lang="en-US" smtClean="0"/>
              <a:t>8</a:t>
            </a:fld>
            <a:endParaRPr lang="en-US"/>
          </a:p>
        </p:txBody>
      </p:sp>
      <p:sp>
        <p:nvSpPr>
          <p:cNvPr id="5" name="Content Placeholder 2">
            <a:extLst>
              <a:ext uri="{FF2B5EF4-FFF2-40B4-BE49-F238E27FC236}">
                <a16:creationId xmlns:a16="http://schemas.microsoft.com/office/drawing/2014/main" id="{60ADF03E-E73A-1248-A49E-9A6B8A67920E}"/>
              </a:ext>
            </a:extLst>
          </p:cNvPr>
          <p:cNvSpPr txBox="1">
            <a:spLocks/>
          </p:cNvSpPr>
          <p:nvPr/>
        </p:nvSpPr>
        <p:spPr>
          <a:xfrm>
            <a:off x="658813" y="2117826"/>
            <a:ext cx="10874375" cy="4127399"/>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800" kern="1200" baseline="0">
                <a:solidFill>
                  <a:schemeClr val="tx1"/>
                </a:solidFill>
                <a:latin typeface="Times New Roman" panose="02020603050405020304" pitchFamily="18" charset="0"/>
                <a:ea typeface="+mn-ea"/>
                <a:cs typeface="Times New Roman" panose="02020603050405020304" pitchFamily="18" charset="0"/>
              </a:defRPr>
            </a:lvl1pPr>
            <a:lvl2pPr marL="457200" indent="-457200" algn="l" defTabSz="914400" rtl="0" eaLnBrk="1" latinLnBrk="0" hangingPunct="1">
              <a:lnSpc>
                <a:spcPct val="100000"/>
              </a:lnSpc>
              <a:spcBef>
                <a:spcPts val="6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Times New Roman" panose="02020603050405020304" pitchFamily="18" charset="0"/>
              </a:defRPr>
            </a:lvl2pPr>
            <a:lvl3pPr marL="799200" indent="-457200" algn="l" defTabSz="914400" rtl="0" eaLnBrk="1" latinLnBrk="0" hangingPunct="1">
              <a:lnSpc>
                <a:spcPct val="100000"/>
              </a:lnSpc>
              <a:spcBef>
                <a:spcPts val="6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Times New Roman" panose="02020603050405020304" pitchFamily="18" charset="0"/>
              </a:defRPr>
            </a:lvl3pPr>
            <a:lvl4pPr marL="1141200" indent="-457200" algn="l" defTabSz="914400" rtl="0" eaLnBrk="1" latinLnBrk="0" hangingPunct="1">
              <a:lnSpc>
                <a:spcPct val="100000"/>
              </a:lnSpc>
              <a:spcBef>
                <a:spcPts val="6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Times New Roman" panose="02020603050405020304" pitchFamily="18" charset="0"/>
              </a:defRPr>
            </a:lvl4pPr>
            <a:lvl5pPr marL="1483200" indent="-457200" algn="l" defTabSz="914400" rtl="0" eaLnBrk="1" latinLnBrk="0" hangingPunct="1">
              <a:lnSpc>
                <a:spcPct val="100000"/>
              </a:lnSpc>
              <a:spcBef>
                <a:spcPts val="600"/>
              </a:spcBef>
              <a:buFont typeface="Symbol" panose="05050102010706020507" pitchFamily="18" charset="2"/>
              <a:buChar char="-"/>
              <a:defRPr sz="2000" kern="1200" baseline="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Tx/>
              <a:buChar char="-"/>
            </a:pPr>
            <a:r>
              <a:rPr lang="en-US" dirty="0"/>
              <a:t>Largest subspecialty in orthopaedics</a:t>
            </a:r>
          </a:p>
          <a:p>
            <a:pPr marL="457200" indent="-457200">
              <a:buFontTx/>
              <a:buChar char="-"/>
            </a:pPr>
            <a:r>
              <a:rPr lang="en-US" dirty="0"/>
              <a:t>56% of the top eleven ABOS Part II certification procedures are arthroscopic.</a:t>
            </a:r>
            <a:r>
              <a:rPr lang="en-US" baseline="30000" dirty="0"/>
              <a:t>1</a:t>
            </a:r>
            <a:r>
              <a:rPr lang="en-US" dirty="0"/>
              <a:t> </a:t>
            </a:r>
          </a:p>
          <a:p>
            <a:pPr marL="457200" indent="-457200">
              <a:buFontTx/>
              <a:buChar char="-"/>
            </a:pPr>
            <a:r>
              <a:rPr lang="en-US" dirty="0"/>
              <a:t>Exposure is varied – both year in residency and quality of instruction</a:t>
            </a:r>
          </a:p>
          <a:p>
            <a:pPr marL="457200" indent="-457200">
              <a:buFontTx/>
              <a:buChar char="-"/>
            </a:pPr>
            <a:r>
              <a:rPr lang="en-US" dirty="0"/>
              <a:t>Sports is increasingly considered “general orthopaedics”</a:t>
            </a:r>
          </a:p>
          <a:p>
            <a:pPr marL="914400" lvl="1">
              <a:buFontTx/>
              <a:buChar char="-"/>
            </a:pPr>
            <a:r>
              <a:rPr lang="en-US" sz="2400" dirty="0"/>
              <a:t>&gt;40% of cases submitted for ABOS Part II certification were not sports related.</a:t>
            </a:r>
            <a:r>
              <a:rPr lang="en-US" sz="2400" baseline="30000" dirty="0"/>
              <a:t>2</a:t>
            </a:r>
          </a:p>
        </p:txBody>
      </p:sp>
      <p:sp>
        <p:nvSpPr>
          <p:cNvPr id="9" name="TextBox 8">
            <a:extLst>
              <a:ext uri="{FF2B5EF4-FFF2-40B4-BE49-F238E27FC236}">
                <a16:creationId xmlns:a16="http://schemas.microsoft.com/office/drawing/2014/main" id="{8B109685-01AA-1444-B5FC-842863BEE147}"/>
              </a:ext>
            </a:extLst>
          </p:cNvPr>
          <p:cNvSpPr txBox="1"/>
          <p:nvPr/>
        </p:nvSpPr>
        <p:spPr>
          <a:xfrm>
            <a:off x="3299029" y="6488668"/>
            <a:ext cx="5350101" cy="369332"/>
          </a:xfrm>
          <a:prstGeom prst="rect">
            <a:avLst/>
          </a:prstGeom>
          <a:noFill/>
        </p:spPr>
        <p:txBody>
          <a:bodyPr wrap="square" rtlCol="0">
            <a:spAutoFit/>
          </a:bodyPr>
          <a:lstStyle/>
          <a:p>
            <a:r>
              <a:rPr lang="en-US" dirty="0">
                <a:latin typeface="Times" pitchFamily="2" charset="0"/>
              </a:rPr>
              <a:t>1. Garrett et al JBJS 2006; 2. </a:t>
            </a:r>
            <a:r>
              <a:rPr lang="en-US" dirty="0" err="1">
                <a:latin typeface="Times" pitchFamily="2" charset="0"/>
              </a:rPr>
              <a:t>Inclan</a:t>
            </a:r>
            <a:r>
              <a:rPr lang="en-US" dirty="0">
                <a:latin typeface="Times" pitchFamily="2" charset="0"/>
              </a:rPr>
              <a:t> et al JBJS 2022</a:t>
            </a:r>
          </a:p>
        </p:txBody>
      </p:sp>
    </p:spTree>
    <p:extLst>
      <p:ext uri="{BB962C8B-B14F-4D97-AF65-F5344CB8AC3E}">
        <p14:creationId xmlns:p14="http://schemas.microsoft.com/office/powerpoint/2010/main" val="1720119228"/>
      </p:ext>
    </p:extLst>
  </p:cSld>
  <p:clrMapOvr>
    <a:masterClrMapping/>
  </p:clrMapOvr>
  <p:transition spd="med" advClick="0">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5DD2-F83B-AA4E-BCD0-72E6F4191A85}"/>
              </a:ext>
            </a:extLst>
          </p:cNvPr>
          <p:cNvSpPr>
            <a:spLocks noGrp="1"/>
          </p:cNvSpPr>
          <p:nvPr>
            <p:ph type="title"/>
          </p:nvPr>
        </p:nvSpPr>
        <p:spPr>
          <a:xfrm>
            <a:off x="658814" y="517525"/>
            <a:ext cx="11533186" cy="966789"/>
          </a:xfrm>
        </p:spPr>
        <p:txBody>
          <a:bodyPr/>
          <a:lstStyle/>
          <a:p>
            <a:r>
              <a:rPr lang="en-US" sz="4400" dirty="0"/>
              <a:t>AO History</a:t>
            </a:r>
            <a:endParaRPr lang="en-US" sz="4400" dirty="0">
              <a:solidFill>
                <a:srgbClr val="FF0000"/>
              </a:solidFill>
            </a:endParaRPr>
          </a:p>
        </p:txBody>
      </p:sp>
      <p:sp>
        <p:nvSpPr>
          <p:cNvPr id="3" name="Content Placeholder 2">
            <a:extLst>
              <a:ext uri="{FF2B5EF4-FFF2-40B4-BE49-F238E27FC236}">
                <a16:creationId xmlns:a16="http://schemas.microsoft.com/office/drawing/2014/main" id="{9D9C807E-1183-5844-B4A1-D78FCAF1E27C}"/>
              </a:ext>
            </a:extLst>
          </p:cNvPr>
          <p:cNvSpPr>
            <a:spLocks noGrp="1"/>
          </p:cNvSpPr>
          <p:nvPr>
            <p:ph idx="1"/>
          </p:nvPr>
        </p:nvSpPr>
        <p:spPr>
          <a:xfrm>
            <a:off x="684213" y="1546123"/>
            <a:ext cx="11507787" cy="4518024"/>
          </a:xfrm>
        </p:spPr>
        <p:txBody>
          <a:bodyPr/>
          <a:lstStyle/>
          <a:p>
            <a:pPr marL="457200" indent="-457200">
              <a:buFontTx/>
              <a:buChar char="-"/>
            </a:pPr>
            <a:r>
              <a:rPr lang="en-US" sz="3200" dirty="0"/>
              <a:t>1950 Dr. Maurice E Müller gathered a small group of Swiss surgeons who shared his interests in researching bone healing.</a:t>
            </a:r>
          </a:p>
          <a:p>
            <a:pPr marL="457200" indent="-457200">
              <a:buFontTx/>
              <a:buChar char="-"/>
            </a:pPr>
            <a:endParaRPr lang="en-US" sz="1000" dirty="0"/>
          </a:p>
          <a:p>
            <a:pPr marL="457200" indent="-457200">
              <a:buFontTx/>
              <a:buChar char="-"/>
            </a:pPr>
            <a:r>
              <a:rPr lang="en-US" sz="3200" dirty="0"/>
              <a:t>1958 AO/ASIF established to champion internal fixation techniques.</a:t>
            </a:r>
            <a:endParaRPr lang="en-US" sz="1200" dirty="0"/>
          </a:p>
          <a:p>
            <a:pPr marL="457200" indent="-457200">
              <a:buFontTx/>
              <a:buChar char="-"/>
            </a:pPr>
            <a:endParaRPr lang="en-US" sz="1100" dirty="0"/>
          </a:p>
          <a:p>
            <a:r>
              <a:rPr lang="en-US" sz="3200" dirty="0"/>
              <a:t>- 1959 the 4 pillars were established:</a:t>
            </a:r>
          </a:p>
          <a:p>
            <a:pPr marL="514350" indent="-50800">
              <a:buAutoNum type="arabicPeriod"/>
            </a:pPr>
            <a:r>
              <a:rPr lang="en-US" i="1" dirty="0"/>
              <a:t>Development of implants and instruments, </a:t>
            </a:r>
          </a:p>
          <a:p>
            <a:pPr marL="514350" indent="-50800">
              <a:buAutoNum type="arabicPeriod"/>
            </a:pPr>
            <a:r>
              <a:rPr lang="en-US" i="1" dirty="0"/>
              <a:t>Research of fracture healing and tissue cultures, </a:t>
            </a:r>
          </a:p>
          <a:p>
            <a:pPr marL="514350" indent="-50800">
              <a:buAutoNum type="arabicPeriod"/>
            </a:pPr>
            <a:r>
              <a:rPr lang="en-US" i="1" dirty="0"/>
              <a:t>Documentation of all patients, </a:t>
            </a:r>
          </a:p>
          <a:p>
            <a:pPr marL="514350" indent="-50800">
              <a:buAutoNum type="arabicPeriod"/>
            </a:pPr>
            <a:r>
              <a:rPr lang="en-US" i="1" dirty="0"/>
              <a:t>Teaching of osteosynthesis techniques.</a:t>
            </a:r>
            <a:endParaRPr lang="en-US" dirty="0"/>
          </a:p>
        </p:txBody>
      </p:sp>
      <p:sp>
        <p:nvSpPr>
          <p:cNvPr id="4" name="Slide Number Placeholder 3">
            <a:extLst>
              <a:ext uri="{FF2B5EF4-FFF2-40B4-BE49-F238E27FC236}">
                <a16:creationId xmlns:a16="http://schemas.microsoft.com/office/drawing/2014/main" id="{0DD2D413-C6B7-E84F-8560-A01AB82FB839}"/>
              </a:ext>
            </a:extLst>
          </p:cNvPr>
          <p:cNvSpPr>
            <a:spLocks noGrp="1"/>
          </p:cNvSpPr>
          <p:nvPr>
            <p:ph type="sldNum" sz="quarter" idx="12"/>
          </p:nvPr>
        </p:nvSpPr>
        <p:spPr/>
        <p:txBody>
          <a:bodyPr/>
          <a:lstStyle/>
          <a:p>
            <a:fld id="{7269524C-7646-2E47-B43C-71B9D82A1574}" type="slidenum">
              <a:rPr lang="en-US" smtClean="0"/>
              <a:t>9</a:t>
            </a:fld>
            <a:endParaRPr lang="en-US" dirty="0"/>
          </a:p>
        </p:txBody>
      </p:sp>
    </p:spTree>
    <p:extLst>
      <p:ext uri="{BB962C8B-B14F-4D97-AF65-F5344CB8AC3E}">
        <p14:creationId xmlns:p14="http://schemas.microsoft.com/office/powerpoint/2010/main" val="1531886556"/>
      </p:ext>
    </p:extLst>
  </p:cSld>
  <p:clrMapOvr>
    <a:masterClrMapping/>
  </p:clrMapOvr>
  <p:transition spd="med" advClick="0">
    <p:fade thruBlk="1"/>
  </p:transition>
</p:sld>
</file>

<file path=ppt/theme/theme1.xml><?xml version="1.0" encoding="utf-8"?>
<a:theme xmlns:a="http://schemas.openxmlformats.org/drawingml/2006/main" name="Office">
  <a:themeElements>
    <a:clrScheme name="AO">
      <a:dk1>
        <a:srgbClr val="000000"/>
      </a:dk1>
      <a:lt1>
        <a:srgbClr val="FFFFFF"/>
      </a:lt1>
      <a:dk2>
        <a:srgbClr val="042D98"/>
      </a:dk2>
      <a:lt2>
        <a:srgbClr val="F6F4F2"/>
      </a:lt2>
      <a:accent1>
        <a:srgbClr val="001B62"/>
      </a:accent1>
      <a:accent2>
        <a:srgbClr val="3B7FF6"/>
      </a:accent2>
      <a:accent3>
        <a:srgbClr val="04F1FE"/>
      </a:accent3>
      <a:accent4>
        <a:srgbClr val="00293A"/>
      </a:accent4>
      <a:accent5>
        <a:srgbClr val="00765C"/>
      </a:accent5>
      <a:accent6>
        <a:srgbClr val="00EB9B"/>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O blue">
      <a:srgbClr val="042D98"/>
    </a:custClr>
    <a:custClr name="AO light grey">
      <a:srgbClr val="DCD4CB"/>
    </a:custClr>
    <a:custClr name="AO dark blue">
      <a:srgbClr val="001B62"/>
    </a:custClr>
    <a:custClr name="Dark purple">
      <a:srgbClr val="3F0343"/>
    </a:custClr>
    <a:custClr name="Dark green">
      <a:srgbClr val="00293A"/>
    </a:custClr>
    <a:custClr name="White">
      <a:srgbClr val="FFFFFF"/>
    </a:custClr>
    <a:custClr name="White">
      <a:srgbClr val="FFFFFF"/>
    </a:custClr>
    <a:custClr name="White">
      <a:srgbClr val="FFFFFF"/>
    </a:custClr>
    <a:custClr name="White">
      <a:srgbClr val="FFFFFF"/>
    </a:custClr>
    <a:custClr name="White">
      <a:srgbClr val="FFFFFF"/>
    </a:custClr>
    <a:custClr name="AO yellow">
      <a:srgbClr val="FFF500"/>
    </a:custClr>
    <a:custClr name="AO light grey 75%">
      <a:srgbClr val="E5DFD8"/>
    </a:custClr>
    <a:custClr name="Blue">
      <a:srgbClr val="1E4DAC"/>
    </a:custClr>
    <a:custClr name="Purple">
      <a:srgbClr val="5D0255"/>
    </a:custClr>
    <a:custClr name="Green">
      <a:srgbClr val="00504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50%">
      <a:srgbClr val="EEEAE5"/>
    </a:custClr>
    <a:custClr name="AO active blue">
      <a:srgbClr val="3B7FF6"/>
    </a:custClr>
    <a:custClr name="Purple">
      <a:srgbClr val="7B0067"/>
    </a:custClr>
    <a:custClr name="Green">
      <a:srgbClr val="00765C"/>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25%">
      <a:srgbClr val="F6F4F2"/>
    </a:custClr>
    <a:custClr name="Blue">
      <a:srgbClr val="20B8FA"/>
    </a:custClr>
    <a:custClr name="Red">
      <a:srgbClr val="BA125E"/>
    </a:custClr>
    <a:custClr name="Green">
      <a:srgbClr val="00B17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Bright blue">
      <a:srgbClr val="04F1FE"/>
    </a:custClr>
    <a:custClr name="Bright red">
      <a:srgbClr val="F92355"/>
    </a:custClr>
    <a:custClr name="Bright green">
      <a:srgbClr val="00EB9B"/>
    </a:custClr>
    <a:custClr name="White">
      <a:srgbClr val="FFFF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AO Sports Principles_ case_template (1)" id="{D1672B99-D68E-4CFC-BE79-023581405ABA}" vid="{9AC321B3-E7A5-4CEC-BB22-21444529C20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EC3A0448FE8849AF5B72A934ED1439" ma:contentTypeVersion="20" ma:contentTypeDescription="Create a new document." ma:contentTypeScope="" ma:versionID="a0316d6e88d19b387f107d55f34fbdc3">
  <xsd:schema xmlns:xsd="http://www.w3.org/2001/XMLSchema" xmlns:xs="http://www.w3.org/2001/XMLSchema" xmlns:p="http://schemas.microsoft.com/office/2006/metadata/properties" xmlns:ns1="http://schemas.microsoft.com/sharepoint/v3" xmlns:ns2="950db6e2-c060-4295-b175-9dd128ea10e6" xmlns:ns3="9d049d4a-77f2-414c-89c2-11120b9e4474" targetNamespace="http://schemas.microsoft.com/office/2006/metadata/properties" ma:root="true" ma:fieldsID="0ce551c4edb103b29a5dc4c4453e63a2" ns1:_="" ns2:_="" ns3:_="">
    <xsd:import namespace="http://schemas.microsoft.com/sharepoint/v3"/>
    <xsd:import namespace="950db6e2-c060-4295-b175-9dd128ea10e6"/>
    <xsd:import namespace="9d049d4a-77f2-414c-89c2-11120b9e44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0db6e2-c060-4295-b175-9dd128ea10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e20e570-3a27-4eff-9ea0-d3488a33fb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049d4a-77f2-414c-89c2-11120b9e4474"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26ab10b-0711-4cf3-b91a-afb557c0846b}" ma:internalName="TaxCatchAll" ma:showField="CatchAllData" ma:web="9d049d4a-77f2-414c-89c2-11120b9e44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950db6e2-c060-4295-b175-9dd128ea10e6">
      <Terms xmlns="http://schemas.microsoft.com/office/infopath/2007/PartnerControls"/>
    </lcf76f155ced4ddcb4097134ff3c332f>
    <_ip_UnifiedCompliancePolicyProperties xmlns="http://schemas.microsoft.com/sharepoint/v3" xsi:nil="true"/>
    <TaxCatchAll xmlns="9d049d4a-77f2-414c-89c2-11120b9e4474" xsi:nil="true"/>
  </documentManagement>
</p:properties>
</file>

<file path=customXml/itemProps1.xml><?xml version="1.0" encoding="utf-8"?>
<ds:datastoreItem xmlns:ds="http://schemas.openxmlformats.org/officeDocument/2006/customXml" ds:itemID="{80A9DA8D-F4F5-46BE-A98D-729C691E8482}">
  <ds:schemaRefs>
    <ds:schemaRef ds:uri="http://schemas.microsoft.com/sharepoint/v3/contenttype/forms"/>
  </ds:schemaRefs>
</ds:datastoreItem>
</file>

<file path=customXml/itemProps2.xml><?xml version="1.0" encoding="utf-8"?>
<ds:datastoreItem xmlns:ds="http://schemas.openxmlformats.org/officeDocument/2006/customXml" ds:itemID="{6F4649A6-DFC0-4242-8710-B5B6844A4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0db6e2-c060-4295-b175-9dd128ea10e6"/>
    <ds:schemaRef ds:uri="9d049d4a-77f2-414c-89c2-11120b9e44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CCB51A-46FF-4884-A131-E47DD6D74907}">
  <ds:schemaRefs>
    <ds:schemaRef ds:uri="http://purl.org/dc/elements/1.1/"/>
    <ds:schemaRef ds:uri="9d049d4a-77f2-414c-89c2-11120b9e4474"/>
    <ds:schemaRef ds:uri="http://purl.org/dc/terms/"/>
    <ds:schemaRef ds:uri="http://schemas.microsoft.com/office/2006/documentManagement/types"/>
    <ds:schemaRef ds:uri="950db6e2-c060-4295-b175-9dd128ea10e6"/>
    <ds:schemaRef ds:uri="http://www.w3.org/XML/1998/namespace"/>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AO Sports Principles_ Case Template</Template>
  <TotalTime>6191</TotalTime>
  <Words>3270</Words>
  <Application>Microsoft Macintosh PowerPoint</Application>
  <PresentationFormat>Widescreen</PresentationFormat>
  <Paragraphs>383</Paragraphs>
  <Slides>25</Slides>
  <Notes>16</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Symbol</vt:lpstr>
      <vt:lpstr>Times</vt:lpstr>
      <vt:lpstr>Times New Roman</vt:lpstr>
      <vt:lpstr>Office</vt:lpstr>
      <vt:lpstr>AO Sports:  Principles of Sports Medicine Resident Course 2024 AKA: AO Also Does Sports?  </vt:lpstr>
      <vt:lpstr>Overview</vt:lpstr>
      <vt:lpstr>First - Upcoming AO Sports Courses in the US</vt:lpstr>
      <vt:lpstr>Question:</vt:lpstr>
      <vt:lpstr>Answer:</vt:lpstr>
      <vt:lpstr>Answer:</vt:lpstr>
      <vt:lpstr>AO Sports Principles Course Goal</vt:lpstr>
      <vt:lpstr>Why an AO Sports Principles Course?</vt:lpstr>
      <vt:lpstr>AO History</vt:lpstr>
      <vt:lpstr>AO’s Fracture Management  Principles Revolutionized Fracture Care</vt:lpstr>
      <vt:lpstr>AO History Cont.</vt:lpstr>
      <vt:lpstr>AO: Scope</vt:lpstr>
      <vt:lpstr>AO History Cont.</vt:lpstr>
      <vt:lpstr>AO Sports Courses</vt:lpstr>
      <vt:lpstr>AO Sports: Principles of Sports Medicine Course    - The Joint is an Organ</vt:lpstr>
      <vt:lpstr>Other AO Sports Courses:    Advanced Knee; Advanced Shoulder</vt:lpstr>
      <vt:lpstr>Other AO Sports Courses   Master Knee; Master Shoulder</vt:lpstr>
      <vt:lpstr>AO Sports – Past Principle Course Details</vt:lpstr>
      <vt:lpstr>AO Sports Principles Course Resident Reviews</vt:lpstr>
      <vt:lpstr>AO Sports - Principles &amp; Advanced Course Grants</vt:lpstr>
      <vt:lpstr>Faculty Development Opportunities</vt:lpstr>
      <vt:lpstr>AO Sports Participating Faculty (Principles, Advanced and Master Courses)</vt:lpstr>
      <vt:lpstr>AO Sports Participating Faculty (Principles, Advanced and Master Courses)</vt:lpstr>
      <vt:lpstr>AO Sports Participating Faculty (Principles, Advanced and Master Courses)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(32pt)</dc:title>
  <dc:creator>tyler kelly</dc:creator>
  <cp:lastModifiedBy>Microsoft Office User</cp:lastModifiedBy>
  <cp:revision>112</cp:revision>
  <dcterms:created xsi:type="dcterms:W3CDTF">2022-08-20T01:16:25Z</dcterms:created>
  <dcterms:modified xsi:type="dcterms:W3CDTF">2025-04-07T14:50:03Z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bel">
    <vt:i4>0</vt:i4>
  </property>
  <property fmtid="{D5CDD505-2E9C-101B-9397-08002B2CF9AE}" pid="3" name="ContentTypeId">
    <vt:lpwstr>0x0101009DEC3A0448FE8849AF5B72A934ED1439</vt:lpwstr>
  </property>
  <property fmtid="{D5CDD505-2E9C-101B-9397-08002B2CF9AE}" pid="4" name="MediaServiceImageTags">
    <vt:lpwstr/>
  </property>
</Properties>
</file>